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83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43378-04DB-46DB-B2D5-659CD67F2D5D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7ADFF-BFCC-4C4A-8EB8-E674C9DF5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404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43378-04DB-46DB-B2D5-659CD67F2D5D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7ADFF-BFCC-4C4A-8EB8-E674C9DF5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392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43378-04DB-46DB-B2D5-659CD67F2D5D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7ADFF-BFCC-4C4A-8EB8-E674C9DF5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956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43378-04DB-46DB-B2D5-659CD67F2D5D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7ADFF-BFCC-4C4A-8EB8-E674C9DF5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522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43378-04DB-46DB-B2D5-659CD67F2D5D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7ADFF-BFCC-4C4A-8EB8-E674C9DF5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033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43378-04DB-46DB-B2D5-659CD67F2D5D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7ADFF-BFCC-4C4A-8EB8-E674C9DF5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404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43378-04DB-46DB-B2D5-659CD67F2D5D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7ADFF-BFCC-4C4A-8EB8-E674C9DF5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513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43378-04DB-46DB-B2D5-659CD67F2D5D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7ADFF-BFCC-4C4A-8EB8-E674C9DF5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73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43378-04DB-46DB-B2D5-659CD67F2D5D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7ADFF-BFCC-4C4A-8EB8-E674C9DF5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747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43378-04DB-46DB-B2D5-659CD67F2D5D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7ADFF-BFCC-4C4A-8EB8-E674C9DF5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549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43378-04DB-46DB-B2D5-659CD67F2D5D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7ADFF-BFCC-4C4A-8EB8-E674C9DF5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979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E43378-04DB-46DB-B2D5-659CD67F2D5D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7ADFF-BFCC-4C4A-8EB8-E674C9DF5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221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5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2401"/>
            <a:ext cx="8763000" cy="1066799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en-US" sz="3200" b="1" dirty="0" smtClean="0">
                <a:solidFill>
                  <a:srgbClr val="0070C0"/>
                </a:solidFill>
                <a:latin typeface="+mn-lt"/>
              </a:rPr>
              <a:t>Viral infections of Reproductive system and Genital area:</a:t>
            </a:r>
            <a:endParaRPr lang="en-US" sz="32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295400"/>
            <a:ext cx="8610600" cy="5334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sz="3000" b="1" dirty="0" smtClean="0">
                <a:solidFill>
                  <a:srgbClr val="0070C0"/>
                </a:solidFill>
              </a:rPr>
              <a:t>1-Herpesviridae Family.</a:t>
            </a:r>
          </a:p>
          <a:p>
            <a:pPr algn="l"/>
            <a:r>
              <a:rPr lang="en-US" sz="3000" b="1" dirty="0" smtClean="0">
                <a:solidFill>
                  <a:srgbClr val="0070C0"/>
                </a:solidFill>
              </a:rPr>
              <a:t>2-Papovaviridae Family.</a:t>
            </a:r>
          </a:p>
          <a:p>
            <a:pPr algn="l"/>
            <a:endParaRPr lang="en-US" sz="1000" dirty="0">
              <a:solidFill>
                <a:schemeClr val="tx1"/>
              </a:solidFill>
            </a:endParaRPr>
          </a:p>
          <a:p>
            <a:pPr algn="l"/>
            <a:r>
              <a:rPr lang="en-US" sz="3000" b="1" dirty="0" smtClean="0">
                <a:solidFill>
                  <a:srgbClr val="0070C0"/>
                </a:solidFill>
              </a:rPr>
              <a:t>Herpesviridae:</a:t>
            </a:r>
          </a:p>
          <a:p>
            <a:pPr lvl="0" algn="l" fontAlgn="base">
              <a:spcBef>
                <a:spcPct val="30000"/>
              </a:spcBef>
              <a:spcAft>
                <a:spcPct val="0"/>
              </a:spcAft>
              <a:buClr>
                <a:srgbClr val="800080"/>
              </a:buClr>
              <a:buSzPct val="60000"/>
              <a:defRPr/>
            </a:pPr>
            <a:r>
              <a:rPr lang="en-US" altLang="zh-TW" sz="2800" dirty="0" smtClean="0">
                <a:solidFill>
                  <a:srgbClr val="0070C0"/>
                </a:solidFill>
                <a:latin typeface="Times New Roman" pitchFamily="18" charset="0"/>
              </a:rPr>
              <a:t> -Icosahedral</a:t>
            </a:r>
            <a:r>
              <a:rPr lang="en-US" altLang="zh-TW" sz="2800" dirty="0">
                <a:solidFill>
                  <a:schemeClr val="tx1"/>
                </a:solidFill>
                <a:latin typeface="Times New Roman" pitchFamily="18" charset="0"/>
              </a:rPr>
              <a:t>, </a:t>
            </a:r>
            <a:r>
              <a:rPr lang="en-US" altLang="zh-TW" sz="2800" dirty="0">
                <a:solidFill>
                  <a:srgbClr val="0070C0"/>
                </a:solidFill>
                <a:latin typeface="Times New Roman" pitchFamily="18" charset="0"/>
              </a:rPr>
              <a:t>enveloped</a:t>
            </a:r>
            <a:r>
              <a:rPr lang="en-US" altLang="zh-TW" sz="2800" dirty="0">
                <a:solidFill>
                  <a:schemeClr val="tx1"/>
                </a:solidFill>
                <a:latin typeface="Times New Roman" pitchFamily="18" charset="0"/>
              </a:rPr>
              <a:t> double stranded </a:t>
            </a:r>
            <a:endParaRPr lang="en-US" altLang="zh-TW" sz="2800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pPr lvl="0" algn="l" fontAlgn="base">
              <a:spcBef>
                <a:spcPct val="30000"/>
              </a:spcBef>
              <a:spcAft>
                <a:spcPct val="0"/>
              </a:spcAft>
              <a:buClr>
                <a:srgbClr val="800080"/>
              </a:buClr>
              <a:buSzPct val="60000"/>
              <a:defRPr/>
            </a:pPr>
            <a:r>
              <a:rPr lang="en-US" altLang="zh-TW" sz="2800" dirty="0">
                <a:solidFill>
                  <a:srgbClr val="0070C0"/>
                </a:solidFill>
                <a:latin typeface="Times New Roman" pitchFamily="18" charset="0"/>
              </a:rPr>
              <a:t> </a:t>
            </a:r>
            <a:r>
              <a:rPr lang="en-US" altLang="zh-TW" sz="2800" dirty="0" smtClean="0">
                <a:solidFill>
                  <a:srgbClr val="0070C0"/>
                </a:solidFill>
                <a:latin typeface="Times New Roman" pitchFamily="18" charset="0"/>
              </a:rPr>
              <a:t>  DNA</a:t>
            </a:r>
            <a:r>
              <a:rPr lang="en-US" altLang="zh-TW" sz="2800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altLang="zh-TW" sz="2800" dirty="0">
                <a:solidFill>
                  <a:schemeClr val="tx1"/>
                </a:solidFill>
                <a:latin typeface="Times New Roman" pitchFamily="18" charset="0"/>
              </a:rPr>
              <a:t>viruses</a:t>
            </a:r>
            <a:r>
              <a:rPr lang="en-US" altLang="zh-TW" sz="2800" dirty="0" smtClean="0">
                <a:solidFill>
                  <a:schemeClr val="tx1"/>
                </a:solidFill>
                <a:latin typeface="Times New Roman" pitchFamily="18" charset="0"/>
              </a:rPr>
              <a:t>.</a:t>
            </a:r>
            <a:endParaRPr lang="en-US" altLang="zh-TW" sz="27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lvl="0" algn="l" fontAlgn="base">
              <a:spcBef>
                <a:spcPct val="30000"/>
              </a:spcBef>
              <a:spcAft>
                <a:spcPct val="0"/>
              </a:spcAft>
              <a:buClr>
                <a:srgbClr val="800080"/>
              </a:buClr>
              <a:buSzPct val="60000"/>
              <a:defRPr/>
            </a:pPr>
            <a:r>
              <a:rPr lang="en-US" altLang="zh-TW" sz="2700" b="1" dirty="0" smtClean="0">
                <a:solidFill>
                  <a:srgbClr val="0070C0"/>
                </a:solidFill>
                <a:latin typeface="Times New Roman" pitchFamily="18" charset="0"/>
              </a:rPr>
              <a:t>-Three subfamilies</a:t>
            </a:r>
            <a:r>
              <a:rPr lang="en-US" altLang="zh-TW" sz="2700" b="1" dirty="0" smtClean="0">
                <a:solidFill>
                  <a:schemeClr val="tx1"/>
                </a:solidFill>
                <a:latin typeface="Times New Roman" pitchFamily="18" charset="0"/>
              </a:rPr>
              <a:t>:</a:t>
            </a:r>
          </a:p>
          <a:p>
            <a:pPr lvl="0" algn="l" fontAlgn="base">
              <a:spcBef>
                <a:spcPct val="30000"/>
              </a:spcBef>
              <a:spcAft>
                <a:spcPct val="0"/>
              </a:spcAft>
              <a:buClr>
                <a:srgbClr val="800080"/>
              </a:buClr>
              <a:buSzPct val="60000"/>
              <a:defRPr/>
            </a:pPr>
            <a:r>
              <a:rPr lang="en-US" altLang="zh-TW" sz="2800" dirty="0" smtClean="0">
                <a:solidFill>
                  <a:schemeClr val="tx1"/>
                </a:solidFill>
                <a:latin typeface="Times New Roman" pitchFamily="18" charset="0"/>
              </a:rPr>
              <a:t>  </a:t>
            </a:r>
            <a:r>
              <a:rPr lang="en-US" altLang="zh-TW" sz="2700" b="1" dirty="0" smtClean="0">
                <a:solidFill>
                  <a:schemeClr val="tx1"/>
                </a:solidFill>
                <a:latin typeface="Times New Roman" pitchFamily="18" charset="0"/>
              </a:rPr>
              <a:t>1-</a:t>
            </a:r>
            <a:r>
              <a:rPr lang="en-US" altLang="zh-TW" sz="2700" b="1" dirty="0" smtClean="0">
                <a:solidFill>
                  <a:srgbClr val="009900"/>
                </a:solidFill>
                <a:latin typeface="Times New Roman" pitchFamily="18" charset="0"/>
              </a:rPr>
              <a:t>Alpha-herpesviruses</a:t>
            </a:r>
            <a:r>
              <a:rPr lang="en-US" altLang="zh-TW" sz="2700" dirty="0">
                <a:solidFill>
                  <a:srgbClr val="000000"/>
                </a:solidFill>
                <a:latin typeface="Times New Roman" pitchFamily="18" charset="0"/>
              </a:rPr>
              <a:t>: HSV-1, HSV-2, </a:t>
            </a:r>
            <a:r>
              <a:rPr lang="en-US" altLang="zh-TW" sz="2700" dirty="0" smtClean="0">
                <a:solidFill>
                  <a:srgbClr val="000000"/>
                </a:solidFill>
                <a:latin typeface="Times New Roman" pitchFamily="18" charset="0"/>
              </a:rPr>
              <a:t>VZV</a:t>
            </a:r>
          </a:p>
          <a:p>
            <a:pPr lvl="0" algn="l" fontAlgn="base">
              <a:spcBef>
                <a:spcPct val="30000"/>
              </a:spcBef>
              <a:spcAft>
                <a:spcPct val="0"/>
              </a:spcAft>
              <a:buClr>
                <a:srgbClr val="800080"/>
              </a:buClr>
              <a:buSzPct val="60000"/>
              <a:defRPr/>
            </a:pPr>
            <a:r>
              <a:rPr lang="en-US" altLang="zh-TW" sz="2700" dirty="0" smtClean="0">
                <a:solidFill>
                  <a:srgbClr val="000000"/>
                </a:solidFill>
                <a:latin typeface="Times New Roman" pitchFamily="18" charset="0"/>
              </a:rPr>
              <a:t>  </a:t>
            </a:r>
            <a:r>
              <a:rPr lang="en-US" altLang="zh-TW" sz="2700" b="1" dirty="0" smtClean="0">
                <a:solidFill>
                  <a:srgbClr val="000000"/>
                </a:solidFill>
                <a:latin typeface="Times New Roman" pitchFamily="18" charset="0"/>
              </a:rPr>
              <a:t>2-</a:t>
            </a:r>
            <a:r>
              <a:rPr lang="en-US" altLang="zh-TW" sz="2700" b="1" dirty="0" smtClean="0">
                <a:solidFill>
                  <a:srgbClr val="009900"/>
                </a:solidFill>
                <a:latin typeface="Times New Roman" pitchFamily="18" charset="0"/>
              </a:rPr>
              <a:t>Beta-herpesviruses</a:t>
            </a:r>
            <a:r>
              <a:rPr lang="en-US" altLang="zh-TW" sz="2700" dirty="0">
                <a:solidFill>
                  <a:srgbClr val="000000"/>
                </a:solidFill>
                <a:latin typeface="Times New Roman" pitchFamily="18" charset="0"/>
              </a:rPr>
              <a:t>: CMV, HHV-6, </a:t>
            </a:r>
            <a:r>
              <a:rPr lang="en-US" altLang="zh-TW" sz="2700" dirty="0" smtClean="0">
                <a:solidFill>
                  <a:srgbClr val="000000"/>
                </a:solidFill>
                <a:latin typeface="Times New Roman" pitchFamily="18" charset="0"/>
              </a:rPr>
              <a:t>HHV-7</a:t>
            </a:r>
          </a:p>
          <a:p>
            <a:pPr lvl="0" algn="l" fontAlgn="base">
              <a:spcBef>
                <a:spcPct val="30000"/>
              </a:spcBef>
              <a:spcAft>
                <a:spcPct val="0"/>
              </a:spcAft>
              <a:buClr>
                <a:srgbClr val="800080"/>
              </a:buClr>
              <a:buSzPct val="60000"/>
              <a:defRPr/>
            </a:pPr>
            <a:r>
              <a:rPr lang="en-US" altLang="zh-TW" sz="2700" dirty="0" smtClean="0">
                <a:solidFill>
                  <a:srgbClr val="000000"/>
                </a:solidFill>
                <a:latin typeface="Times New Roman" pitchFamily="18" charset="0"/>
              </a:rPr>
              <a:t>  </a:t>
            </a:r>
            <a:r>
              <a:rPr lang="en-US" altLang="zh-TW" sz="2700" b="1" dirty="0" smtClean="0">
                <a:solidFill>
                  <a:srgbClr val="000000"/>
                </a:solidFill>
                <a:latin typeface="Times New Roman" pitchFamily="18" charset="0"/>
              </a:rPr>
              <a:t>3-</a:t>
            </a:r>
            <a:r>
              <a:rPr lang="en-US" altLang="zh-TW" sz="2700" b="1" dirty="0" smtClean="0">
                <a:solidFill>
                  <a:srgbClr val="009900"/>
                </a:solidFill>
                <a:latin typeface="Times New Roman" pitchFamily="18" charset="0"/>
              </a:rPr>
              <a:t>Gamma-herpesviruses</a:t>
            </a:r>
            <a:r>
              <a:rPr lang="en-US" altLang="zh-TW" sz="2700" dirty="0">
                <a:solidFill>
                  <a:srgbClr val="000000"/>
                </a:solidFill>
                <a:latin typeface="Times New Roman" pitchFamily="18" charset="0"/>
              </a:rPr>
              <a:t>: EBV,  HHV-8</a:t>
            </a:r>
          </a:p>
          <a:p>
            <a:pPr lvl="0" algn="l" fontAlgn="base">
              <a:spcBef>
                <a:spcPct val="30000"/>
              </a:spcBef>
              <a:spcAft>
                <a:spcPct val="0"/>
              </a:spcAft>
              <a:buClr>
                <a:srgbClr val="800080"/>
              </a:buClr>
              <a:buSzPct val="60000"/>
              <a:defRPr/>
            </a:pPr>
            <a:endParaRPr lang="en-US" altLang="zh-TW" sz="2800" dirty="0">
              <a:solidFill>
                <a:schemeClr val="tx1"/>
              </a:solidFill>
              <a:latin typeface="Times New Roman" pitchFamily="18" charset="0"/>
            </a:endParaRPr>
          </a:p>
          <a:p>
            <a:pPr lvl="0" algn="l" fontAlgn="base">
              <a:spcBef>
                <a:spcPct val="30000"/>
              </a:spcBef>
              <a:spcAft>
                <a:spcPct val="0"/>
              </a:spcAft>
              <a:buClr>
                <a:srgbClr val="800080"/>
              </a:buClr>
              <a:buSzPct val="60000"/>
              <a:defRPr/>
            </a:pPr>
            <a:endParaRPr lang="en-US" altLang="zh-TW" sz="2800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83044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2401"/>
            <a:ext cx="45719" cy="76199"/>
          </a:xfrm>
        </p:spPr>
        <p:txBody>
          <a:bodyPr>
            <a:normAutofit fontScale="90000"/>
          </a:bodyPr>
          <a:lstStyle/>
          <a:p>
            <a:pPr algn="l"/>
            <a:r>
              <a:rPr lang="en-US" sz="1000" dirty="0" smtClean="0"/>
              <a:t>N</a:t>
            </a:r>
            <a:endParaRPr lang="en-US" sz="1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52400"/>
            <a:ext cx="8610600" cy="64770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l"/>
            <a:r>
              <a:rPr lang="en-US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Genital Warts:</a:t>
            </a:r>
          </a:p>
          <a:p>
            <a:pPr lvl="0" algn="l" fontAlgn="base">
              <a:spcAft>
                <a:spcPct val="0"/>
              </a:spcAft>
              <a:buClr>
                <a:srgbClr val="86D1EC"/>
              </a:buClr>
              <a:buSzPct val="90000"/>
              <a:defRPr/>
            </a:pPr>
            <a:r>
              <a:rPr lang="en-US" sz="2800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Skin </a:t>
            </a:r>
            <a:r>
              <a:rPr lang="en-US" sz="2800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growths in the </a:t>
            </a:r>
            <a:r>
              <a:rPr lang="en-US" sz="2800" kern="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anogenital area </a:t>
            </a:r>
            <a:r>
              <a:rPr lang="en-US" sz="2800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with </a:t>
            </a:r>
            <a:r>
              <a:rPr lang="en-US" sz="2800" b="1" kern="0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cauliflower-like </a:t>
            </a:r>
            <a:endParaRPr lang="en-US" sz="2800" b="1" kern="0" dirty="0" smtClean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fontAlgn="base">
              <a:spcAft>
                <a:spcPct val="0"/>
              </a:spcAft>
              <a:buClr>
                <a:srgbClr val="86D1EC"/>
              </a:buClr>
              <a:buSzPct val="90000"/>
              <a:defRPr/>
            </a:pPr>
            <a:r>
              <a:rPr lang="en-US" sz="2800" b="1" kern="0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  growths</a:t>
            </a:r>
            <a:r>
              <a:rPr lang="en-US" sz="2800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l" fontAlgn="base">
              <a:spcAft>
                <a:spcPct val="0"/>
              </a:spcAft>
              <a:buClr>
                <a:srgbClr val="86D1EC"/>
              </a:buClr>
              <a:buSzPct val="90000"/>
              <a:defRPr/>
            </a:pPr>
            <a:endParaRPr lang="en-US" sz="2800" kern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fontAlgn="base">
              <a:spcAft>
                <a:spcPct val="0"/>
              </a:spcAft>
              <a:buClr>
                <a:srgbClr val="86D1EC"/>
              </a:buClr>
              <a:buSzPct val="90000"/>
              <a:defRPr/>
            </a:pPr>
            <a:r>
              <a:rPr lang="en-US" sz="2800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800" kern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2800" kern="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women</a:t>
            </a:r>
            <a:r>
              <a:rPr lang="en-US" sz="2800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genital warts can appear on the vulva, urethra, </a:t>
            </a:r>
            <a:r>
              <a:rPr lang="en-US" sz="2800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lvl="0" algn="l" fontAlgn="base">
              <a:spcAft>
                <a:spcPct val="0"/>
              </a:spcAft>
              <a:buClr>
                <a:srgbClr val="86D1EC"/>
              </a:buClr>
              <a:buSzPct val="90000"/>
              <a:defRPr/>
            </a:pPr>
            <a:r>
              <a:rPr lang="en-US" sz="2800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cervix, vagina, or anus.</a:t>
            </a:r>
            <a:endParaRPr lang="en-US" sz="2800" kern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fontAlgn="base">
              <a:spcAft>
                <a:spcPct val="0"/>
              </a:spcAft>
              <a:buClr>
                <a:srgbClr val="86D1EC"/>
              </a:buClr>
              <a:buSzPct val="90000"/>
              <a:defRPr/>
            </a:pPr>
            <a:endParaRPr lang="en-US" sz="2800" kern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fontAlgn="base">
              <a:spcAft>
                <a:spcPct val="0"/>
              </a:spcAft>
              <a:buClr>
                <a:srgbClr val="86D1EC"/>
              </a:buClr>
              <a:buSzPct val="90000"/>
              <a:defRPr/>
            </a:pPr>
            <a:r>
              <a:rPr lang="en-US" sz="2800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800" kern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2800" kern="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men</a:t>
            </a:r>
            <a:r>
              <a:rPr lang="en-US" sz="2800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warts can appear on the penis, scrotum</a:t>
            </a:r>
            <a:r>
              <a:rPr lang="en-US" sz="2800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or anus.</a:t>
            </a:r>
          </a:p>
          <a:p>
            <a:pPr lvl="0" algn="l" fontAlgn="base">
              <a:spcAft>
                <a:spcPct val="0"/>
              </a:spcAft>
              <a:buClr>
                <a:srgbClr val="86D1EC"/>
              </a:buClr>
              <a:buSzPct val="90000"/>
              <a:defRPr/>
            </a:pPr>
            <a:endParaRPr lang="en-US" sz="2800" kern="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fontAlgn="base">
              <a:spcAft>
                <a:spcPct val="0"/>
              </a:spcAft>
              <a:buClr>
                <a:srgbClr val="86D1EC"/>
              </a:buClr>
              <a:buSzPct val="90000"/>
              <a:defRPr/>
            </a:pPr>
            <a:r>
              <a:rPr lang="en-US" sz="2800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Genital and anal warts are </a:t>
            </a:r>
            <a:r>
              <a:rPr lang="en-US" sz="2800" kern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very </a:t>
            </a:r>
            <a:r>
              <a:rPr lang="en-US" sz="280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contagious. </a:t>
            </a:r>
            <a:endParaRPr lang="en-US" sz="2800" kern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07723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52401"/>
            <a:ext cx="45719" cy="76199"/>
          </a:xfrm>
        </p:spPr>
        <p:txBody>
          <a:bodyPr>
            <a:normAutofit fontScale="90000"/>
          </a:bodyPr>
          <a:lstStyle/>
          <a:p>
            <a:pPr algn="l"/>
            <a:r>
              <a:rPr lang="en-US" sz="1000" dirty="0" smtClean="0"/>
              <a:t>n</a:t>
            </a:r>
            <a:endParaRPr lang="en-US" sz="1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52400"/>
            <a:ext cx="8610600" cy="64770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marL="82550" lvl="0" algn="l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</a:pPr>
            <a:r>
              <a:rPr lang="en-US" sz="2800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HPV Perianal Wart</a:t>
            </a:r>
            <a:r>
              <a:rPr lang="en-US" sz="28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82550" lvl="0" algn="l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</a:pPr>
            <a:endParaRPr lang="en-US" sz="28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550" lvl="0" algn="l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</a:pPr>
            <a:endParaRPr lang="en-US" sz="2800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550" lvl="0" algn="l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</a:pPr>
            <a:endParaRPr lang="en-US" sz="28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550" lvl="0" algn="l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</a:pPr>
            <a:endParaRPr lang="en-US" sz="2800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550" lvl="0" algn="l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</a:pPr>
            <a:endParaRPr lang="en-US" sz="28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550" lvl="0" algn="l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</a:pPr>
            <a:r>
              <a:rPr lang="en-US" sz="28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HPV Penis’s Warts</a:t>
            </a:r>
            <a:r>
              <a:rPr lang="en-US" sz="2800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82550" lvl="0" algn="l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</a:pPr>
            <a:endParaRPr lang="en-US" sz="28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dirty="0"/>
          </a:p>
        </p:txBody>
      </p:sp>
      <p:pic>
        <p:nvPicPr>
          <p:cNvPr id="4" name="Picture 1027" descr="Perianal W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85800"/>
            <a:ext cx="39624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028" descr="Perianal War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702365"/>
            <a:ext cx="4038600" cy="2498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29" descr="HPV Penile Wart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00"/>
          <a:stretch>
            <a:fillRect/>
          </a:stretch>
        </p:blipFill>
        <p:spPr bwMode="auto">
          <a:xfrm>
            <a:off x="381000" y="3810000"/>
            <a:ext cx="3962400" cy="271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27" descr="HPV Penile Wart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733801"/>
            <a:ext cx="41910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32798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flipV="1">
            <a:off x="228600" y="106682"/>
            <a:ext cx="76200" cy="45719"/>
          </a:xfrm>
        </p:spPr>
        <p:txBody>
          <a:bodyPr>
            <a:normAutofit fontScale="90000"/>
          </a:bodyPr>
          <a:lstStyle/>
          <a:p>
            <a:pPr algn="l"/>
            <a:r>
              <a:rPr lang="en-US" sz="1000" dirty="0" smtClean="0"/>
              <a:t>n</a:t>
            </a:r>
            <a:endParaRPr lang="en-US" sz="1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52400"/>
            <a:ext cx="8686800" cy="64770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l"/>
            <a:r>
              <a:rPr lang="en-US" b="1" dirty="0" smtClean="0">
                <a:solidFill>
                  <a:srgbClr val="0070C0"/>
                </a:solidFill>
              </a:rPr>
              <a:t>Cancer of Genital tissue:</a:t>
            </a:r>
          </a:p>
          <a:p>
            <a:pPr algn="l"/>
            <a:r>
              <a:rPr lang="en-US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-HPV-16,18 </a:t>
            </a:r>
            <a:r>
              <a:rPr lang="en-US" sz="27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 linked to </a:t>
            </a:r>
            <a:r>
              <a:rPr lang="en-US" sz="27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cervical cancer </a:t>
            </a:r>
            <a:r>
              <a:rPr lang="en-US" sz="27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 well as </a:t>
            </a:r>
            <a:r>
              <a:rPr lang="en-US" sz="27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cancers</a:t>
            </a:r>
            <a:r>
              <a:rPr lang="en-US" sz="27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/>
            <a:r>
              <a:rPr lang="en-US" sz="27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sz="27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7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penis</a:t>
            </a:r>
            <a:r>
              <a:rPr lang="en-US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7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anus</a:t>
            </a:r>
            <a:r>
              <a:rPr lang="en-US" sz="27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and other </a:t>
            </a:r>
            <a:r>
              <a:rPr lang="en-US" sz="27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genital </a:t>
            </a:r>
            <a:r>
              <a:rPr lang="en-US" sz="27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cancers</a:t>
            </a:r>
            <a:r>
              <a:rPr lang="en-US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r>
              <a:rPr lang="en-US" sz="27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27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women, </a:t>
            </a:r>
            <a:r>
              <a:rPr lang="en-US" sz="27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pre-cancerous cells </a:t>
            </a:r>
            <a:r>
              <a:rPr lang="en-US" sz="27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 be detected in the </a:t>
            </a:r>
            <a:r>
              <a:rPr lang="en-US" sz="27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cervix</a:t>
            </a:r>
            <a:r>
              <a:rPr lang="en-US" sz="27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7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7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by </a:t>
            </a:r>
            <a:r>
              <a:rPr lang="en-US" sz="27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7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Pap </a:t>
            </a:r>
            <a:r>
              <a:rPr lang="en-US" sz="27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smear test</a:t>
            </a:r>
            <a:r>
              <a:rPr lang="en-US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r>
              <a:rPr lang="en-US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7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 Pap test is an </a:t>
            </a:r>
            <a:r>
              <a:rPr lang="en-US" sz="27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examination of a woman’s internal genital </a:t>
            </a:r>
            <a:endParaRPr lang="en-US" sz="27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7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7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organs</a:t>
            </a:r>
            <a:r>
              <a:rPr lang="en-US" sz="27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82550" lvl="0" algn="l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</a:pPr>
            <a:endParaRPr lang="en-US" sz="1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550" lvl="0" algn="l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</a:pPr>
            <a:r>
              <a:rPr lang="en-US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-It </a:t>
            </a:r>
            <a:r>
              <a:rPr lang="en-US" sz="27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 the </a:t>
            </a:r>
            <a:r>
              <a:rPr lang="en-US" sz="27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only</a:t>
            </a:r>
            <a:r>
              <a:rPr lang="en-US" sz="27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way to </a:t>
            </a:r>
            <a:r>
              <a:rPr lang="en-US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detect abnormal cells in the cervix </a:t>
            </a:r>
            <a:r>
              <a:rPr lang="en-US" sz="27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 </a:t>
            </a:r>
            <a:endParaRPr lang="en-US" sz="27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550" lvl="0" algn="l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</a:pPr>
            <a:r>
              <a:rPr lang="en-US" sz="27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could </a:t>
            </a:r>
            <a:r>
              <a:rPr lang="en-US" sz="27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potentially develop into cancer </a:t>
            </a:r>
            <a:r>
              <a:rPr lang="en-US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cell line later </a:t>
            </a:r>
            <a:r>
              <a:rPr lang="en-US" sz="27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 life.</a:t>
            </a:r>
          </a:p>
          <a:p>
            <a:pPr marL="82550" lvl="0" algn="l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</a:pPr>
            <a:endParaRPr lang="en-US" sz="1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550" lvl="0" algn="l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</a:pPr>
            <a:r>
              <a:rPr lang="en-US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-A </a:t>
            </a:r>
            <a:r>
              <a:rPr lang="en-US" sz="27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girl should have her first Pap test </a:t>
            </a:r>
            <a:r>
              <a:rPr lang="en-US" sz="27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within 3 years </a:t>
            </a:r>
            <a:r>
              <a:rPr lang="en-US" sz="27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endParaRPr lang="en-US" sz="27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550" lvl="0" algn="l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</a:pPr>
            <a:r>
              <a:rPr lang="en-US" sz="27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7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becoming </a:t>
            </a:r>
            <a:r>
              <a:rPr lang="en-US" sz="27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sexually active</a:t>
            </a:r>
            <a:r>
              <a:rPr lang="en-US" sz="27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en-US" sz="27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0247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2401"/>
            <a:ext cx="45719" cy="76199"/>
          </a:xfrm>
        </p:spPr>
        <p:txBody>
          <a:bodyPr>
            <a:normAutofit fontScale="90000"/>
          </a:bodyPr>
          <a:lstStyle/>
          <a:p>
            <a:pPr algn="l"/>
            <a:r>
              <a:rPr lang="en-US" sz="1000" dirty="0" smtClean="0"/>
              <a:t>n</a:t>
            </a:r>
            <a:endParaRPr lang="en-US" sz="1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52400"/>
            <a:ext cx="8686800" cy="6477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rgbClr val="0070C0"/>
                </a:solidFill>
              </a:rPr>
              <a:t>Laboratory diagnosis of HPV infection in early stage:</a:t>
            </a:r>
          </a:p>
          <a:p>
            <a:pPr algn="l"/>
            <a:endParaRPr lang="en-US" sz="2800" b="1" dirty="0" smtClean="0">
              <a:solidFill>
                <a:schemeClr val="tx1"/>
              </a:solidFill>
            </a:endParaRPr>
          </a:p>
          <a:p>
            <a:pPr algn="l"/>
            <a:r>
              <a:rPr lang="en-US" sz="2800" b="1" dirty="0" smtClean="0">
                <a:solidFill>
                  <a:schemeClr val="tx1"/>
                </a:solidFill>
              </a:rPr>
              <a:t>Specimen: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rgbClr val="0070C0"/>
                </a:solidFill>
              </a:rPr>
              <a:t>Cervical swab </a:t>
            </a:r>
            <a:r>
              <a:rPr lang="en-US" sz="2800" dirty="0" smtClean="0">
                <a:solidFill>
                  <a:schemeClr val="tx1"/>
                </a:solidFill>
              </a:rPr>
              <a:t>or biopsy sample for others.</a:t>
            </a:r>
          </a:p>
          <a:p>
            <a:pPr algn="l"/>
            <a:r>
              <a:rPr lang="en-US" sz="2800" b="1" dirty="0" smtClean="0">
                <a:solidFill>
                  <a:srgbClr val="0070C0"/>
                </a:solidFill>
              </a:rPr>
              <a:t>1-Direct detection of abnormal cells: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</a:t>
            </a:r>
            <a:r>
              <a:rPr lang="en-US" sz="2800" b="1" dirty="0" smtClean="0">
                <a:solidFill>
                  <a:srgbClr val="009900"/>
                </a:solidFill>
              </a:rPr>
              <a:t>A-Cytology Lab</a:t>
            </a:r>
            <a:r>
              <a:rPr lang="en-US" sz="2800" dirty="0" smtClean="0">
                <a:solidFill>
                  <a:schemeClr val="tx1"/>
                </a:solidFill>
              </a:rPr>
              <a:t>: Pap smear stains.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</a:t>
            </a:r>
          </a:p>
          <a:p>
            <a:pPr algn="l"/>
            <a:r>
              <a:rPr lang="en-US" sz="2800" b="1" dirty="0">
                <a:solidFill>
                  <a:schemeClr val="tx1"/>
                </a:solidFill>
              </a:rPr>
              <a:t> </a:t>
            </a:r>
            <a:r>
              <a:rPr lang="en-US" sz="2800" b="1" dirty="0" smtClean="0">
                <a:solidFill>
                  <a:schemeClr val="tx1"/>
                </a:solidFill>
              </a:rPr>
              <a:t>   </a:t>
            </a:r>
            <a:r>
              <a:rPr lang="en-US" sz="2800" b="1" dirty="0" smtClean="0">
                <a:solidFill>
                  <a:srgbClr val="009900"/>
                </a:solidFill>
              </a:rPr>
              <a:t>B-Immunohistochemistry: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 Staining of cells in Pap smear by </a:t>
            </a:r>
            <a:r>
              <a:rPr lang="en-US" sz="2800" dirty="0" smtClean="0">
                <a:solidFill>
                  <a:srgbClr val="009900"/>
                </a:solidFill>
              </a:rPr>
              <a:t>anti-E6</a:t>
            </a:r>
            <a:r>
              <a:rPr lang="en-US" sz="2800" dirty="0" smtClean="0">
                <a:solidFill>
                  <a:schemeClr val="tx1"/>
                </a:solidFill>
              </a:rPr>
              <a:t> and </a:t>
            </a:r>
            <a:r>
              <a:rPr lang="en-US" sz="2800" dirty="0" smtClean="0">
                <a:solidFill>
                  <a:srgbClr val="009900"/>
                </a:solidFill>
              </a:rPr>
              <a:t>E7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 </a:t>
            </a:r>
            <a:r>
              <a:rPr lang="en-US" sz="2800" dirty="0" smtClean="0">
                <a:solidFill>
                  <a:srgbClr val="009900"/>
                </a:solidFill>
              </a:rPr>
              <a:t>Antibodies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algn="l"/>
            <a:endParaRPr lang="en-US" sz="2800" b="1" dirty="0" smtClean="0">
              <a:solidFill>
                <a:srgbClr val="0070C0"/>
              </a:solidFill>
            </a:endParaRPr>
          </a:p>
          <a:p>
            <a:pPr algn="l"/>
            <a:r>
              <a:rPr lang="en-US" sz="2800" b="1" dirty="0" smtClean="0">
                <a:solidFill>
                  <a:srgbClr val="0070C0"/>
                </a:solidFill>
              </a:rPr>
              <a:t>2-Direct detection of viral genes by: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</a:t>
            </a:r>
            <a:r>
              <a:rPr lang="en-US" sz="2800" dirty="0" smtClean="0">
                <a:solidFill>
                  <a:srgbClr val="009900"/>
                </a:solidFill>
              </a:rPr>
              <a:t>PCR </a:t>
            </a:r>
            <a:r>
              <a:rPr lang="en-US" sz="2800" dirty="0" smtClean="0">
                <a:solidFill>
                  <a:schemeClr val="tx1"/>
                </a:solidFill>
              </a:rPr>
              <a:t>or </a:t>
            </a:r>
            <a:r>
              <a:rPr lang="en-US" sz="2800" dirty="0" smtClean="0">
                <a:solidFill>
                  <a:srgbClr val="009900"/>
                </a:solidFill>
              </a:rPr>
              <a:t>DNA sequence methods </a:t>
            </a:r>
            <a:r>
              <a:rPr lang="en-US" sz="2800" dirty="0" smtClean="0">
                <a:solidFill>
                  <a:schemeClr val="tx1"/>
                </a:solidFill>
              </a:rPr>
              <a:t>for L1 genes.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304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2401"/>
            <a:ext cx="8686800" cy="762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Congenital viral infections:</a:t>
            </a:r>
            <a:endParaRPr lang="en-US" sz="3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990600"/>
            <a:ext cx="8686800" cy="56388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l"/>
            <a:r>
              <a:rPr lang="en-US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1-Human Cytomegalovirus: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-Classification: Beta-</a:t>
            </a:r>
            <a:r>
              <a:rPr lang="en-US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herpesviridae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/>
            <a:endParaRPr lang="en-US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kumimoji="0" lang="en-US" altLang="zh-TW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PMingLiU"/>
                <a:cs typeface="Times New Roman" panose="02020603050405020304" pitchFamily="18" charset="0"/>
              </a:rPr>
              <a:t>Double stranded DNA enveloped virus.</a:t>
            </a:r>
          </a:p>
          <a:p>
            <a:pPr algn="l"/>
            <a:endParaRPr kumimoji="0" lang="en-US" altLang="zh-TW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PMingLiU"/>
              <a:cs typeface="Times New Roman" panose="02020603050405020304" pitchFamily="18" charset="0"/>
            </a:endParaRPr>
          </a:p>
          <a:p>
            <a:pPr algn="l"/>
            <a:r>
              <a:rPr kumimoji="0" lang="en-US" altLang="zh-TW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PMingLiU"/>
                <a:cs typeface="Times New Roman" panose="02020603050405020304" pitchFamily="18" charset="0"/>
              </a:rPr>
              <a:t>-The name “</a:t>
            </a:r>
            <a:r>
              <a:rPr lang="en-US" altLang="zh-TW" sz="2800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800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ytomegalo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-” account for the </a:t>
            </a:r>
            <a:r>
              <a:rPr lang="en-US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swollen state 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virally infected </a:t>
            </a:r>
            <a:r>
              <a:rPr lang="en-US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cells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-Transmission: Transplacental, Breast milk, saliva, sexual,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and blood transfusion.  </a:t>
            </a:r>
            <a:endParaRPr kumimoji="0" lang="en-US" altLang="zh-TW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PMingLiU"/>
              <a:cs typeface="Times New Roman" panose="02020603050405020304" pitchFamily="18" charset="0"/>
            </a:endParaRP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5073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2401"/>
            <a:ext cx="45719" cy="76199"/>
          </a:xfrm>
        </p:spPr>
        <p:txBody>
          <a:bodyPr>
            <a:normAutofit fontScale="90000"/>
          </a:bodyPr>
          <a:lstStyle/>
          <a:p>
            <a:pPr algn="l"/>
            <a:r>
              <a:rPr lang="en-US" sz="1000" dirty="0" smtClean="0"/>
              <a:t>n</a:t>
            </a:r>
            <a:endParaRPr lang="en-US" sz="1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52400"/>
            <a:ext cx="8610600" cy="6477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rgbClr val="0070C0"/>
                </a:solidFill>
              </a:rPr>
              <a:t>Pathogenesis of CMV: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-Infection of different cells (epithelial cells, Blood 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phagocytes).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-</a:t>
            </a:r>
            <a:r>
              <a:rPr lang="en-US" sz="2800" dirty="0" smtClean="0">
                <a:solidFill>
                  <a:srgbClr val="0070C0"/>
                </a:solidFill>
              </a:rPr>
              <a:t>Latency</a:t>
            </a:r>
            <a:r>
              <a:rPr lang="en-US" sz="2800" dirty="0" smtClean="0">
                <a:solidFill>
                  <a:schemeClr val="tx1"/>
                </a:solidFill>
              </a:rPr>
              <a:t> in </a:t>
            </a:r>
            <a:r>
              <a:rPr lang="en-US" sz="2800" dirty="0" smtClean="0">
                <a:solidFill>
                  <a:srgbClr val="0070C0"/>
                </a:solidFill>
              </a:rPr>
              <a:t>blood monocytes </a:t>
            </a:r>
            <a:r>
              <a:rPr lang="en-US" sz="2800" dirty="0" smtClean="0">
                <a:solidFill>
                  <a:schemeClr val="tx1"/>
                </a:solidFill>
              </a:rPr>
              <a:t>and </a:t>
            </a:r>
            <a:r>
              <a:rPr lang="en-US" sz="2800" dirty="0" smtClean="0">
                <a:solidFill>
                  <a:srgbClr val="0070C0"/>
                </a:solidFill>
              </a:rPr>
              <a:t>tissue macrophage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-Reactivation in immuno-competent patients. 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-</a:t>
            </a:r>
            <a:r>
              <a:rPr lang="en-US" sz="2800" dirty="0" smtClean="0">
                <a:solidFill>
                  <a:srgbClr val="0070C0"/>
                </a:solidFill>
              </a:rPr>
              <a:t>Active</a:t>
            </a:r>
            <a:r>
              <a:rPr lang="en-US" sz="2800" dirty="0" smtClean="0">
                <a:solidFill>
                  <a:schemeClr val="tx1"/>
                </a:solidFill>
              </a:rPr>
              <a:t> infection in </a:t>
            </a:r>
            <a:r>
              <a:rPr lang="en-US" sz="2800" dirty="0" smtClean="0">
                <a:solidFill>
                  <a:srgbClr val="0070C0"/>
                </a:solidFill>
              </a:rPr>
              <a:t>fetus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algn="l"/>
            <a:endParaRPr lang="en-US" sz="2800" dirty="0">
              <a:solidFill>
                <a:schemeClr val="tx1"/>
              </a:solidFill>
            </a:endParaRPr>
          </a:p>
          <a:p>
            <a:pPr algn="l"/>
            <a:r>
              <a:rPr lang="en-US" sz="2800" b="1" dirty="0" smtClean="0">
                <a:solidFill>
                  <a:srgbClr val="0070C0"/>
                </a:solidFill>
              </a:rPr>
              <a:t>Clinical features of CMV infection:</a:t>
            </a:r>
          </a:p>
          <a:p>
            <a:pPr algn="l"/>
            <a:r>
              <a:rPr lang="en-US" sz="2800" b="1" dirty="0" smtClean="0">
                <a:solidFill>
                  <a:srgbClr val="009900"/>
                </a:solidFill>
              </a:rPr>
              <a:t>1-In fetus and neonates</a:t>
            </a:r>
            <a:r>
              <a:rPr lang="en-US" sz="2800" dirty="0" smtClean="0">
                <a:solidFill>
                  <a:schemeClr val="tx1"/>
                </a:solidFill>
              </a:rPr>
              <a:t>: </a:t>
            </a:r>
            <a:r>
              <a:rPr kumimoji="0" lang="en-US" altLang="zh-TW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PMingLiU"/>
              </a:rPr>
              <a:t>“</a:t>
            </a:r>
            <a:r>
              <a:rPr kumimoji="0" lang="en-US" altLang="zh-TW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PMingLiU"/>
              </a:rPr>
              <a:t>cytomegalic inclusion disease</a:t>
            </a:r>
            <a:r>
              <a:rPr kumimoji="0" lang="en-US" altLang="zh-TW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PMingLiU"/>
              </a:rPr>
              <a:t>” 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</a:t>
            </a:r>
            <a:r>
              <a:rPr lang="en-US" sz="2800" dirty="0" smtClean="0">
                <a:solidFill>
                  <a:srgbClr val="0070C0"/>
                </a:solidFill>
              </a:rPr>
              <a:t>Congenital CMV syndrome </a:t>
            </a:r>
            <a:r>
              <a:rPr lang="en-US" sz="2800" dirty="0" smtClean="0">
                <a:solidFill>
                  <a:schemeClr val="tx1"/>
                </a:solidFill>
              </a:rPr>
              <a:t>in </a:t>
            </a:r>
            <a:r>
              <a:rPr lang="en-US" sz="2800" b="1" dirty="0" smtClean="0">
                <a:solidFill>
                  <a:srgbClr val="009900"/>
                </a:solidFill>
              </a:rPr>
              <a:t>20%</a:t>
            </a:r>
            <a:r>
              <a:rPr lang="en-US" sz="2800" dirty="0" smtClean="0">
                <a:solidFill>
                  <a:schemeClr val="tx1"/>
                </a:solidFill>
              </a:rPr>
              <a:t> with microcephaly, 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mental retardation, hepatosplenomegaly and jaundice.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Blindness and growth retardation.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3849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2401"/>
            <a:ext cx="45719" cy="76199"/>
          </a:xfrm>
        </p:spPr>
        <p:txBody>
          <a:bodyPr>
            <a:normAutofit fontScale="90000"/>
          </a:bodyPr>
          <a:lstStyle/>
          <a:p>
            <a:pPr algn="l"/>
            <a:r>
              <a:rPr lang="en-US" sz="1000" dirty="0" smtClean="0"/>
              <a:t>n</a:t>
            </a:r>
            <a:endParaRPr lang="en-US" sz="1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52400"/>
            <a:ext cx="8686800" cy="6477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l"/>
            <a:r>
              <a:rPr kumimoji="0" lang="en-US" altLang="zh-TW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ea typeface="PMingLiU"/>
              </a:rPr>
              <a:t>2-In immunocompromised patients:</a:t>
            </a:r>
          </a:p>
          <a:p>
            <a:pPr algn="l"/>
            <a:r>
              <a:rPr lang="en-US" altLang="zh-TW" sz="2800" kern="0" dirty="0">
                <a:solidFill>
                  <a:schemeClr val="tx1"/>
                </a:solidFill>
                <a:ea typeface="PMingLiU"/>
              </a:rPr>
              <a:t> </a:t>
            </a:r>
            <a:r>
              <a:rPr lang="en-US" altLang="zh-TW" sz="2800" kern="0" dirty="0" smtClean="0">
                <a:solidFill>
                  <a:schemeClr val="tx1"/>
                </a:solidFill>
                <a:ea typeface="PMingLiU"/>
              </a:rPr>
              <a:t>   Mainly AIDS Patients or others:</a:t>
            </a:r>
            <a:endParaRPr kumimoji="0" lang="en-US" altLang="zh-TW" sz="28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PMingLiU"/>
            </a:endParaRPr>
          </a:p>
          <a:p>
            <a:pPr algn="l"/>
            <a:r>
              <a:rPr lang="en-US" sz="2800" b="1" kern="0" dirty="0">
                <a:solidFill>
                  <a:srgbClr val="009900"/>
                </a:solidFill>
                <a:ea typeface="PMingLiU"/>
              </a:rPr>
              <a:t> </a:t>
            </a:r>
            <a:r>
              <a:rPr lang="en-US" sz="2800" b="1" kern="0" dirty="0" smtClean="0">
                <a:solidFill>
                  <a:srgbClr val="009900"/>
                </a:solidFill>
                <a:ea typeface="PMingLiU"/>
              </a:rPr>
              <a:t>   </a:t>
            </a:r>
            <a:r>
              <a:rPr lang="en-US" sz="2800" b="1" kern="0" dirty="0" smtClean="0">
                <a:solidFill>
                  <a:srgbClr val="0070C0"/>
                </a:solidFill>
                <a:ea typeface="PMingLiU"/>
              </a:rPr>
              <a:t>Severe organ disease </a:t>
            </a:r>
            <a:r>
              <a:rPr lang="en-US" sz="2800" kern="0" dirty="0" smtClean="0">
                <a:solidFill>
                  <a:schemeClr val="tx1"/>
                </a:solidFill>
                <a:ea typeface="PMingLiU"/>
              </a:rPr>
              <a:t>in eyes (</a:t>
            </a:r>
            <a:r>
              <a:rPr lang="en-US" sz="2800" kern="0" dirty="0" smtClean="0">
                <a:solidFill>
                  <a:srgbClr val="0070C0"/>
                </a:solidFill>
                <a:ea typeface="PMingLiU"/>
              </a:rPr>
              <a:t>retinitis</a:t>
            </a:r>
            <a:r>
              <a:rPr lang="en-US" sz="2800" kern="0" dirty="0" smtClean="0">
                <a:solidFill>
                  <a:schemeClr val="tx1"/>
                </a:solidFill>
                <a:ea typeface="PMingLiU"/>
              </a:rPr>
              <a:t>), brain </a:t>
            </a:r>
          </a:p>
          <a:p>
            <a:pPr algn="l"/>
            <a:r>
              <a:rPr lang="en-US" sz="2800" kern="0" dirty="0">
                <a:solidFill>
                  <a:schemeClr val="tx1"/>
                </a:solidFill>
                <a:ea typeface="PMingLiU"/>
              </a:rPr>
              <a:t> </a:t>
            </a:r>
            <a:r>
              <a:rPr lang="en-US" sz="2800" kern="0" dirty="0" smtClean="0">
                <a:solidFill>
                  <a:schemeClr val="tx1"/>
                </a:solidFill>
                <a:ea typeface="PMingLiU"/>
              </a:rPr>
              <a:t>   (</a:t>
            </a:r>
            <a:r>
              <a:rPr lang="en-US" sz="2800" kern="0" dirty="0" smtClean="0">
                <a:solidFill>
                  <a:srgbClr val="0070C0"/>
                </a:solidFill>
                <a:ea typeface="PMingLiU"/>
              </a:rPr>
              <a:t>encephalopathy</a:t>
            </a:r>
            <a:r>
              <a:rPr lang="en-US" sz="2800" kern="0" dirty="0" smtClean="0">
                <a:solidFill>
                  <a:schemeClr val="tx1"/>
                </a:solidFill>
                <a:ea typeface="PMingLiU"/>
              </a:rPr>
              <a:t>), Gut (</a:t>
            </a:r>
            <a:r>
              <a:rPr lang="en-US" sz="2800" kern="0" dirty="0" smtClean="0">
                <a:solidFill>
                  <a:srgbClr val="0070C0"/>
                </a:solidFill>
                <a:ea typeface="PMingLiU"/>
              </a:rPr>
              <a:t>colitis</a:t>
            </a:r>
            <a:r>
              <a:rPr lang="en-US" sz="2800" kern="0" dirty="0" smtClean="0">
                <a:solidFill>
                  <a:schemeClr val="tx1"/>
                </a:solidFill>
                <a:ea typeface="PMingLiU"/>
              </a:rPr>
              <a:t>), and lung (</a:t>
            </a:r>
            <a:r>
              <a:rPr lang="en-US" sz="2800" kern="0" dirty="0" smtClean="0">
                <a:solidFill>
                  <a:srgbClr val="0070C0"/>
                </a:solidFill>
                <a:ea typeface="PMingLiU"/>
              </a:rPr>
              <a:t>pneumonitis</a:t>
            </a:r>
            <a:r>
              <a:rPr lang="en-US" sz="2800" kern="0" dirty="0" smtClean="0">
                <a:solidFill>
                  <a:schemeClr val="tx1"/>
                </a:solidFill>
                <a:ea typeface="PMingLiU"/>
              </a:rPr>
              <a:t>).</a:t>
            </a:r>
          </a:p>
          <a:p>
            <a:pPr algn="l"/>
            <a:endParaRPr lang="en-US" sz="2800" kern="0" dirty="0">
              <a:solidFill>
                <a:schemeClr val="tx1"/>
              </a:solidFill>
              <a:ea typeface="PMingLiU"/>
            </a:endParaRPr>
          </a:p>
          <a:p>
            <a:pPr algn="l"/>
            <a:endParaRPr lang="en-US" sz="2800" kern="0" dirty="0" smtClean="0">
              <a:solidFill>
                <a:schemeClr val="tx1"/>
              </a:solidFill>
              <a:ea typeface="PMingLiU"/>
            </a:endParaRPr>
          </a:p>
          <a:p>
            <a:pPr algn="l"/>
            <a:endParaRPr lang="en-US" sz="2800" kern="0" dirty="0">
              <a:solidFill>
                <a:schemeClr val="tx1"/>
              </a:solidFill>
              <a:ea typeface="PMingLiU"/>
            </a:endParaRPr>
          </a:p>
          <a:p>
            <a:pPr algn="l"/>
            <a:endParaRPr lang="en-US" sz="2800" kern="0" dirty="0" smtClean="0">
              <a:solidFill>
                <a:schemeClr val="tx1"/>
              </a:solidFill>
              <a:ea typeface="PMingLiU"/>
            </a:endParaRPr>
          </a:p>
          <a:p>
            <a:pPr algn="l"/>
            <a:endParaRPr lang="en-US" sz="2800" kern="0" dirty="0">
              <a:solidFill>
                <a:schemeClr val="tx1"/>
              </a:solidFill>
              <a:ea typeface="PMingLiU"/>
            </a:endParaRPr>
          </a:p>
          <a:p>
            <a:pPr algn="l"/>
            <a:endParaRPr lang="en-US" sz="2800" kern="0" dirty="0" smtClean="0">
              <a:solidFill>
                <a:schemeClr val="tx1"/>
              </a:solidFill>
              <a:ea typeface="PMingLiU"/>
            </a:endParaRPr>
          </a:p>
          <a:p>
            <a:pPr algn="l"/>
            <a:endParaRPr lang="en-US" sz="2800" kern="0" dirty="0" smtClean="0">
              <a:solidFill>
                <a:schemeClr val="tx1"/>
              </a:solidFill>
              <a:ea typeface="PMingLiU"/>
            </a:endParaRPr>
          </a:p>
          <a:p>
            <a:pPr algn="l"/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Three-week-old </a:t>
            </a:r>
            <a:r>
              <a:rPr lang="en-US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infant with </a:t>
            </a:r>
            <a:r>
              <a:rPr lang="en-US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Congenital </a:t>
            </a:r>
            <a:r>
              <a:rPr lang="en-US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cytomegalovirus </a:t>
            </a:r>
            <a:r>
              <a:rPr lang="en-US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infection with </a:t>
            </a:r>
            <a:r>
              <a:rPr lang="en-US" sz="22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urpuric</a:t>
            </a:r>
            <a:r>
              <a:rPr lang="en-US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skin lesions </a:t>
            </a:r>
            <a:r>
              <a:rPr lang="en-US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hepatosplenomegaly. </a:t>
            </a:r>
            <a:r>
              <a:rPr lang="en-US" sz="2800" kern="0" dirty="0" smtClean="0">
                <a:solidFill>
                  <a:schemeClr val="tx1"/>
                </a:solidFill>
                <a:ea typeface="PMingLiU"/>
              </a:rPr>
              <a:t> </a:t>
            </a:r>
          </a:p>
          <a:p>
            <a:pPr algn="l"/>
            <a:endParaRPr lang="en-US" sz="2800" kern="0" dirty="0">
              <a:solidFill>
                <a:schemeClr val="tx1"/>
              </a:solidFill>
              <a:ea typeface="PMingLiU"/>
            </a:endParaRPr>
          </a:p>
          <a:p>
            <a:pPr algn="l"/>
            <a:endParaRPr lang="en-US" sz="2800" kern="0" dirty="0" smtClean="0">
              <a:solidFill>
                <a:schemeClr val="tx1"/>
              </a:solidFill>
              <a:ea typeface="PMingLiU"/>
            </a:endParaRPr>
          </a:p>
          <a:p>
            <a:pPr algn="l"/>
            <a:endParaRPr lang="en-US" sz="2800" kern="0" dirty="0">
              <a:solidFill>
                <a:schemeClr val="tx1"/>
              </a:solidFill>
              <a:ea typeface="PMingLiU"/>
            </a:endParaRPr>
          </a:p>
          <a:p>
            <a:pPr algn="l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2" descr="http://aapredbook.aappublications.org/week/039_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362200"/>
            <a:ext cx="76962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14909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2401"/>
            <a:ext cx="45719" cy="76199"/>
          </a:xfrm>
        </p:spPr>
        <p:txBody>
          <a:bodyPr>
            <a:normAutofit fontScale="90000"/>
          </a:bodyPr>
          <a:lstStyle/>
          <a:p>
            <a:pPr algn="l"/>
            <a:r>
              <a:rPr lang="en-US" sz="1000" dirty="0" smtClean="0"/>
              <a:t>N</a:t>
            </a:r>
            <a:endParaRPr lang="en-US" sz="1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52400"/>
            <a:ext cx="8686800" cy="64770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l"/>
            <a:r>
              <a:rPr lang="en-US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Laboratory diagnosis of CMV infection:</a:t>
            </a:r>
          </a:p>
          <a:p>
            <a:pPr marL="596900" lvl="0" indent="-514350" algn="l" fontAlgn="base">
              <a:spcBef>
                <a:spcPts val="600"/>
              </a:spcBef>
              <a:spcAft>
                <a:spcPct val="0"/>
              </a:spcAft>
              <a:buClr>
                <a:srgbClr val="000099"/>
              </a:buClr>
              <a:buSzPct val="90000"/>
              <a:buFont typeface="+mj-lt"/>
              <a:buAutoNum type="arabicParenR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Isolation of the virus from throat washings, urine, exudate  on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tissue culture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96900" lvl="0" indent="-514350" algn="l" fontAlgn="base">
              <a:spcBef>
                <a:spcPts val="600"/>
              </a:spcBef>
              <a:spcAft>
                <a:spcPct val="0"/>
              </a:spcAft>
              <a:buClr>
                <a:srgbClr val="000099"/>
              </a:buClr>
              <a:buSzPct val="90000"/>
              <a:buFont typeface="+mj-lt"/>
              <a:buAutoNum type="arabicParenR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Detection of viral DNA by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PCR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96900" lvl="0" indent="-514350" algn="l" fontAlgn="base">
              <a:spcBef>
                <a:spcPts val="600"/>
              </a:spcBef>
              <a:spcAft>
                <a:spcPct val="0"/>
              </a:spcAft>
              <a:buClr>
                <a:srgbClr val="000099"/>
              </a:buClr>
              <a:buSzPct val="90000"/>
              <a:buFont typeface="+mj-lt"/>
              <a:buAutoNum type="arabicParenR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Detection of viral antigens in urine or saliva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96900" lvl="0" indent="-514350" algn="l" fontAlgn="base">
              <a:spcBef>
                <a:spcPts val="600"/>
              </a:spcBef>
              <a:spcAft>
                <a:spcPct val="0"/>
              </a:spcAft>
              <a:buClr>
                <a:srgbClr val="000099"/>
              </a:buClr>
              <a:buSzPct val="90000"/>
              <a:buFont typeface="+mj-lt"/>
              <a:buAutoNum type="arabicParenR"/>
            </a:pPr>
            <a:r>
              <a:rPr lang="en-US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Sero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-diagnosis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Detection of CMV specific IgM or rising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titer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IgG by </a:t>
            </a: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ELISA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596900" lvl="0" indent="-514350" algn="l" fontAlgn="base">
              <a:spcBef>
                <a:spcPts val="600"/>
              </a:spcBef>
              <a:spcAft>
                <a:spcPct val="0"/>
              </a:spcAft>
              <a:buClr>
                <a:srgbClr val="000099"/>
              </a:buClr>
              <a:buSzPct val="90000"/>
              <a:buFont typeface="+mj-lt"/>
              <a:buAutoNum type="arabicParenR"/>
            </a:pP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Tissue biopsy: stained for Inclusion bodies.</a:t>
            </a:r>
          </a:p>
          <a:p>
            <a:pPr marL="82550" lvl="0" algn="l" fontAlgn="base">
              <a:spcBef>
                <a:spcPts val="600"/>
              </a:spcBef>
              <a:spcAft>
                <a:spcPct val="0"/>
              </a:spcAft>
              <a:buClr>
                <a:srgbClr val="000099"/>
              </a:buClr>
              <a:buSzPct val="90000"/>
            </a:pPr>
            <a:endParaRPr lang="en-US" sz="24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550" lvl="0" algn="l" fontAlgn="base">
              <a:spcBef>
                <a:spcPts val="600"/>
              </a:spcBef>
              <a:spcAft>
                <a:spcPct val="0"/>
              </a:spcAft>
              <a:buClr>
                <a:srgbClr val="000099"/>
              </a:buClr>
              <a:buSzPct val="90000"/>
            </a:pP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550" lvl="0" algn="l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</a:pPr>
            <a:r>
              <a:rPr lang="en-US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Lung section showing</a:t>
            </a:r>
            <a:br>
              <a:rPr lang="en-US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Typical </a:t>
            </a:r>
            <a:r>
              <a:rPr lang="en-US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owl-eye inclusions.</a:t>
            </a:r>
            <a:endParaRPr lang="en-US" sz="24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550" lvl="0" algn="l" fontAlgn="base">
              <a:spcBef>
                <a:spcPts val="600"/>
              </a:spcBef>
              <a:spcAft>
                <a:spcPct val="0"/>
              </a:spcAft>
              <a:buClr>
                <a:srgbClr val="000099"/>
              </a:buClr>
              <a:buSzPct val="90000"/>
            </a:pP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733800"/>
            <a:ext cx="45720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39017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2401"/>
            <a:ext cx="45719" cy="76199"/>
          </a:xfrm>
        </p:spPr>
        <p:txBody>
          <a:bodyPr>
            <a:normAutofit fontScale="90000"/>
          </a:bodyPr>
          <a:lstStyle/>
          <a:p>
            <a:pPr algn="l"/>
            <a:r>
              <a:rPr lang="en-US" sz="1000" dirty="0" smtClean="0"/>
              <a:t>n</a:t>
            </a:r>
            <a:endParaRPr lang="en-US" sz="1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52400"/>
            <a:ext cx="8686800" cy="65532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l"/>
            <a:r>
              <a:rPr lang="en-US" b="1" dirty="0" smtClean="0">
                <a:solidFill>
                  <a:schemeClr val="tx1"/>
                </a:solidFill>
              </a:rPr>
              <a:t>2-Parvovirus B19 Infection:</a:t>
            </a:r>
            <a:r>
              <a:rPr lang="en-US" sz="2800" b="1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n-US" sz="2800" b="1" dirty="0" smtClean="0">
                <a:solidFill>
                  <a:schemeClr val="tx1"/>
                </a:solidFill>
                <a:cs typeface="Times New Roman" pitchFamily="18" charset="0"/>
              </a:rPr>
              <a:t>(Erythrovirus B19):</a:t>
            </a:r>
          </a:p>
          <a:p>
            <a:pPr algn="l"/>
            <a:r>
              <a:rPr lang="en-US" sz="2800" dirty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</a:rPr>
              <a:t>-</a:t>
            </a:r>
            <a:r>
              <a:rPr lang="en-US" sz="2800" b="1" dirty="0" smtClean="0">
                <a:solidFill>
                  <a:prstClr val="black"/>
                </a:solidFill>
                <a:cs typeface="Times New Roman" pitchFamily="18" charset="0"/>
              </a:rPr>
              <a:t>Classification: </a:t>
            </a:r>
            <a:r>
              <a:rPr lang="en-US" sz="2800" dirty="0" err="1" smtClean="0">
                <a:solidFill>
                  <a:srgbClr val="0070C0"/>
                </a:solidFill>
                <a:cs typeface="Times New Roman" pitchFamily="18" charset="0"/>
              </a:rPr>
              <a:t>Parvoviridae</a:t>
            </a:r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</a:rPr>
              <a:t> Family.</a:t>
            </a:r>
          </a:p>
          <a:p>
            <a:pPr lvl="0" algn="l"/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</a:rPr>
              <a:t> -</a:t>
            </a:r>
            <a:r>
              <a:rPr lang="en-US" sz="2800" dirty="0">
                <a:solidFill>
                  <a:prstClr val="black"/>
                </a:solidFill>
                <a:cs typeface="Times New Roman" pitchFamily="18" charset="0"/>
              </a:rPr>
              <a:t>It is a </a:t>
            </a:r>
            <a:r>
              <a:rPr lang="en-US" sz="2800" dirty="0">
                <a:solidFill>
                  <a:srgbClr val="0070C0"/>
                </a:solidFill>
                <a:cs typeface="Times New Roman" pitchFamily="18" charset="0"/>
              </a:rPr>
              <a:t>non-enveloped</a:t>
            </a:r>
            <a:r>
              <a:rPr lang="en-US" sz="2800" dirty="0">
                <a:solidFill>
                  <a:prstClr val="black"/>
                </a:solidFill>
                <a:cs typeface="Times New Roman" pitchFamily="18" charset="0"/>
              </a:rPr>
              <a:t>, </a:t>
            </a:r>
            <a:r>
              <a:rPr lang="en-US" sz="2800" dirty="0">
                <a:solidFill>
                  <a:srgbClr val="0070C0"/>
                </a:solidFill>
                <a:cs typeface="Times New Roman" pitchFamily="18" charset="0"/>
              </a:rPr>
              <a:t>icosahedral</a:t>
            </a:r>
            <a:r>
              <a:rPr lang="en-US" sz="2800" dirty="0">
                <a:solidFill>
                  <a:prstClr val="black"/>
                </a:solidFill>
                <a:cs typeface="Times New Roman" pitchFamily="18" charset="0"/>
              </a:rPr>
              <a:t> virus </a:t>
            </a:r>
          </a:p>
          <a:p>
            <a:pPr lvl="0" algn="l"/>
            <a:r>
              <a:rPr lang="en-US" sz="2800" dirty="0">
                <a:solidFill>
                  <a:prstClr val="black"/>
                </a:solidFill>
                <a:cs typeface="Times New Roman" pitchFamily="18" charset="0"/>
              </a:rPr>
              <a:t>  </a:t>
            </a:r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</a:rPr>
              <a:t> that </a:t>
            </a:r>
            <a:r>
              <a:rPr lang="en-US" sz="2800" dirty="0">
                <a:solidFill>
                  <a:prstClr val="black"/>
                </a:solidFill>
                <a:cs typeface="Times New Roman" pitchFamily="18" charset="0"/>
              </a:rPr>
              <a:t>contains a </a:t>
            </a:r>
            <a:r>
              <a:rPr lang="en-US" sz="2800" dirty="0">
                <a:solidFill>
                  <a:srgbClr val="0070C0"/>
                </a:solidFill>
                <a:cs typeface="Times New Roman" pitchFamily="18" charset="0"/>
              </a:rPr>
              <a:t>single-stranded linear DNA </a:t>
            </a:r>
            <a:r>
              <a:rPr lang="en-US" sz="2800" dirty="0">
                <a:solidFill>
                  <a:prstClr val="black"/>
                </a:solidFill>
                <a:cs typeface="Times New Roman" pitchFamily="18" charset="0"/>
              </a:rPr>
              <a:t>genome</a:t>
            </a:r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</a:rPr>
              <a:t>.</a:t>
            </a:r>
          </a:p>
          <a:p>
            <a:pPr lvl="0" algn="l"/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</a:rPr>
              <a:t> -Transmission: Blood-borne, transfusion, Transplacental, </a:t>
            </a:r>
          </a:p>
          <a:p>
            <a:pPr lvl="0" algn="l"/>
            <a:r>
              <a:rPr lang="en-US" sz="2800" dirty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</a:rPr>
              <a:t>                           or respiratory-airborne inf.  </a:t>
            </a:r>
          </a:p>
          <a:p>
            <a:pPr lvl="0" algn="l"/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</a:rPr>
              <a:t> -</a:t>
            </a:r>
            <a:r>
              <a:rPr lang="en-US" sz="2800" b="1" dirty="0" smtClean="0">
                <a:solidFill>
                  <a:srgbClr val="0070C0"/>
                </a:solidFill>
                <a:cs typeface="Times New Roman" pitchFamily="18" charset="0"/>
              </a:rPr>
              <a:t>In pregnant women: </a:t>
            </a:r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</a:rPr>
              <a:t>It is associated with </a:t>
            </a:r>
            <a:r>
              <a:rPr lang="en-US" sz="2800" b="1" dirty="0" err="1" smtClean="0">
                <a:solidFill>
                  <a:srgbClr val="0070C0"/>
                </a:solidFill>
                <a:cs typeface="Times New Roman" pitchFamily="18" charset="0"/>
              </a:rPr>
              <a:t>Hydrops</a:t>
            </a:r>
            <a:r>
              <a:rPr lang="en-US" sz="2800" b="1" dirty="0" smtClean="0">
                <a:solidFill>
                  <a:srgbClr val="0070C0"/>
                </a:solidFill>
                <a:cs typeface="Times New Roman" pitchFamily="18" charset="0"/>
              </a:rPr>
              <a:t> </a:t>
            </a:r>
            <a:r>
              <a:rPr lang="en-US" sz="2800" b="1" dirty="0" err="1" smtClean="0">
                <a:solidFill>
                  <a:srgbClr val="0070C0"/>
                </a:solidFill>
                <a:cs typeface="Times New Roman" pitchFamily="18" charset="0"/>
              </a:rPr>
              <a:t>fetalis</a:t>
            </a:r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</a:rPr>
              <a:t>;</a:t>
            </a:r>
          </a:p>
          <a:p>
            <a:pPr lvl="0" algn="l"/>
            <a:r>
              <a:rPr lang="en-US" sz="2800" dirty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</a:rPr>
              <a:t>                        due to </a:t>
            </a:r>
            <a:r>
              <a:rPr lang="en-US" sz="2800" b="1" dirty="0" smtClean="0">
                <a:solidFill>
                  <a:srgbClr val="FF0000"/>
                </a:solidFill>
                <a:cs typeface="Times New Roman" pitchFamily="18" charset="0"/>
              </a:rPr>
              <a:t>severe fetal anemia</a:t>
            </a:r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</a:rPr>
              <a:t>; could </a:t>
            </a:r>
          </a:p>
          <a:p>
            <a:pPr lvl="0" algn="l"/>
            <a:r>
              <a:rPr lang="en-US" sz="2800" dirty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</a:rPr>
              <a:t>                        lead to miscarriage.(before week No. 20).</a:t>
            </a:r>
          </a:p>
          <a:p>
            <a:pPr lvl="0" algn="l"/>
            <a:r>
              <a:rPr lang="en-US" sz="2800" dirty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</a:rPr>
              <a:t>-It infects </a:t>
            </a:r>
            <a:r>
              <a:rPr lang="en-US" sz="2800" b="1" dirty="0">
                <a:solidFill>
                  <a:srgbClr val="FF0000"/>
                </a:solidFill>
                <a:cs typeface="Times New Roman" pitchFamily="18" charset="0"/>
              </a:rPr>
              <a:t>Red blood cell precursors </a:t>
            </a:r>
            <a:r>
              <a:rPr lang="en-US" sz="2800" dirty="0">
                <a:solidFill>
                  <a:prstClr val="black"/>
                </a:solidFill>
                <a:cs typeface="Times New Roman" pitchFamily="18" charset="0"/>
              </a:rPr>
              <a:t>in the </a:t>
            </a:r>
            <a:r>
              <a:rPr lang="en-US" sz="2800" b="1" dirty="0">
                <a:solidFill>
                  <a:srgbClr val="FF0000"/>
                </a:solidFill>
                <a:cs typeface="Times New Roman" pitchFamily="18" charset="0"/>
              </a:rPr>
              <a:t>bone marrow</a:t>
            </a:r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</a:rPr>
              <a:t>.</a:t>
            </a:r>
          </a:p>
          <a:p>
            <a:pPr lvl="0" algn="l"/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</a:rPr>
              <a:t> -No vaccine, No effective treatment. Pregnant women </a:t>
            </a:r>
          </a:p>
          <a:p>
            <a:pPr lvl="0" algn="l"/>
            <a:r>
              <a:rPr lang="en-US" sz="2800" dirty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</a:rPr>
              <a:t>  should avoid contact with infected Children. </a:t>
            </a:r>
            <a:endParaRPr lang="en-US" sz="2800" dirty="0">
              <a:solidFill>
                <a:prstClr val="black"/>
              </a:solidFill>
              <a:cs typeface="Times New Roman" pitchFamily="18" charset="0"/>
            </a:endParaRP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2940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2401"/>
            <a:ext cx="45719" cy="76199"/>
          </a:xfrm>
        </p:spPr>
        <p:txBody>
          <a:bodyPr>
            <a:normAutofit fontScale="90000"/>
          </a:bodyPr>
          <a:lstStyle/>
          <a:p>
            <a:pPr algn="l"/>
            <a:r>
              <a:rPr lang="en-US" sz="1000" dirty="0" smtClean="0"/>
              <a:t>n</a:t>
            </a:r>
            <a:endParaRPr lang="en-US" sz="1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52400"/>
            <a:ext cx="8686800" cy="6477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chemeClr val="tx1"/>
                </a:solidFill>
              </a:rPr>
              <a:t>3-Rubella virus infection: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  -</a:t>
            </a:r>
            <a:r>
              <a:rPr lang="en-US" sz="2800" b="1" dirty="0" smtClean="0">
                <a:solidFill>
                  <a:schemeClr val="tx1"/>
                </a:solidFill>
              </a:rPr>
              <a:t>Classification</a:t>
            </a:r>
            <a:r>
              <a:rPr lang="en-US" sz="2800" dirty="0" smtClean="0">
                <a:solidFill>
                  <a:schemeClr val="tx1"/>
                </a:solidFill>
              </a:rPr>
              <a:t>: </a:t>
            </a:r>
            <a:r>
              <a:rPr lang="en-US" sz="2800" dirty="0" err="1" smtClean="0">
                <a:solidFill>
                  <a:schemeClr val="tx1"/>
                </a:solidFill>
              </a:rPr>
              <a:t>Togavirus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  -</a:t>
            </a:r>
            <a:r>
              <a:rPr lang="en-US" sz="2800" dirty="0" smtClean="0">
                <a:solidFill>
                  <a:srgbClr val="0070C0"/>
                </a:solidFill>
              </a:rPr>
              <a:t>Enveloped single-stranded RNA </a:t>
            </a:r>
            <a:r>
              <a:rPr lang="en-US" sz="2800" dirty="0" smtClean="0">
                <a:solidFill>
                  <a:schemeClr val="tx1"/>
                </a:solidFill>
              </a:rPr>
              <a:t>virus.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  -</a:t>
            </a:r>
            <a:r>
              <a:rPr lang="en-US" sz="2800" b="1" dirty="0" smtClean="0">
                <a:solidFill>
                  <a:schemeClr val="tx1"/>
                </a:solidFill>
              </a:rPr>
              <a:t>Disease: </a:t>
            </a:r>
            <a:r>
              <a:rPr lang="en-US" sz="2800" dirty="0" smtClean="0">
                <a:solidFill>
                  <a:srgbClr val="0070C0"/>
                </a:solidFill>
              </a:rPr>
              <a:t>Congenital Rubella Syndrome </a:t>
            </a:r>
            <a:r>
              <a:rPr lang="en-US" sz="2800" dirty="0" smtClean="0">
                <a:solidFill>
                  <a:schemeClr val="tx1"/>
                </a:solidFill>
              </a:rPr>
              <a:t>(CRS).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-Transmission: Respiratory airborne in Children and 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                       adults, </a:t>
            </a:r>
            <a:r>
              <a:rPr lang="en-US" sz="2800" dirty="0" smtClean="0">
                <a:solidFill>
                  <a:srgbClr val="0070C0"/>
                </a:solidFill>
              </a:rPr>
              <a:t>Transplacental</a:t>
            </a:r>
            <a:r>
              <a:rPr lang="en-US" sz="2800" dirty="0" smtClean="0">
                <a:solidFill>
                  <a:schemeClr val="tx1"/>
                </a:solidFill>
              </a:rPr>
              <a:t> for fetus.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-It has </a:t>
            </a:r>
            <a:r>
              <a:rPr lang="en-US" sz="2800" dirty="0" smtClean="0">
                <a:solidFill>
                  <a:srgbClr val="0070C0"/>
                </a:solidFill>
              </a:rPr>
              <a:t>teratogenic</a:t>
            </a:r>
            <a:r>
              <a:rPr lang="en-US" sz="2800" dirty="0" smtClean="0">
                <a:solidFill>
                  <a:schemeClr val="tx1"/>
                </a:solidFill>
              </a:rPr>
              <a:t> properties: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infects fetus cells where it stops cellular development 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and destroy the cells.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-Infection of fetus could result in: </a:t>
            </a:r>
            <a:r>
              <a:rPr lang="en-US" sz="2800" dirty="0" smtClean="0">
                <a:solidFill>
                  <a:srgbClr val="0070C0"/>
                </a:solidFill>
              </a:rPr>
              <a:t>Cardiac</a:t>
            </a:r>
            <a:r>
              <a:rPr lang="en-US" sz="2800" dirty="0" smtClean="0">
                <a:solidFill>
                  <a:schemeClr val="tx1"/>
                </a:solidFill>
              </a:rPr>
              <a:t>, </a:t>
            </a:r>
            <a:r>
              <a:rPr lang="en-US" sz="2800" dirty="0" smtClean="0">
                <a:solidFill>
                  <a:srgbClr val="0070C0"/>
                </a:solidFill>
              </a:rPr>
              <a:t>ophthalmic</a:t>
            </a:r>
            <a:r>
              <a:rPr lang="en-US" sz="2800" dirty="0" smtClean="0">
                <a:solidFill>
                  <a:schemeClr val="tx1"/>
                </a:solidFill>
              </a:rPr>
              <a:t>, 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rgbClr val="0070C0"/>
                </a:solidFill>
              </a:rPr>
              <a:t>cerebral defects</a:t>
            </a:r>
            <a:r>
              <a:rPr lang="en-US" sz="2800" dirty="0" smtClean="0">
                <a:solidFill>
                  <a:schemeClr val="tx1"/>
                </a:solidFill>
              </a:rPr>
              <a:t>: Cataracts, blindness, deafness or 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ductus</a:t>
            </a:r>
            <a:r>
              <a:rPr lang="en-US" sz="2800" dirty="0" smtClean="0">
                <a:solidFill>
                  <a:schemeClr val="tx1"/>
                </a:solidFill>
              </a:rPr>
              <a:t> arteriosus. Vaccination </a:t>
            </a:r>
            <a:r>
              <a:rPr lang="en-US" sz="2800" dirty="0" smtClean="0">
                <a:solidFill>
                  <a:schemeClr val="tx1"/>
                </a:solidFill>
              </a:rPr>
              <a:t> for Girls</a:t>
            </a:r>
            <a:r>
              <a:rPr lang="en-US" sz="2800" smtClean="0">
                <a:solidFill>
                  <a:schemeClr val="tx1"/>
                </a:solidFill>
              </a:rPr>
              <a:t>:( childhood).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703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2401"/>
            <a:ext cx="45719" cy="76199"/>
          </a:xfrm>
        </p:spPr>
        <p:txBody>
          <a:bodyPr>
            <a:normAutofit fontScale="90000"/>
          </a:bodyPr>
          <a:lstStyle/>
          <a:p>
            <a:pPr algn="l"/>
            <a:r>
              <a:rPr lang="en-US" sz="1000" dirty="0" smtClean="0"/>
              <a:t>n</a:t>
            </a:r>
            <a:endParaRPr lang="en-US" sz="1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52400"/>
            <a:ext cx="8610600" cy="64770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l"/>
            <a:r>
              <a:rPr lang="en-US" sz="2800" b="1" dirty="0" smtClean="0">
                <a:solidFill>
                  <a:schemeClr val="tx1"/>
                </a:solidFill>
              </a:rPr>
              <a:t>Herpes simplex virus type-2 (HSV-2):</a:t>
            </a:r>
          </a:p>
          <a:p>
            <a:pPr lvl="0" algn="l" fontAlgn="base">
              <a:spcBef>
                <a:spcPct val="30000"/>
              </a:spcBef>
              <a:spcAft>
                <a:spcPct val="0"/>
              </a:spcAft>
              <a:buClr>
                <a:srgbClr val="800080"/>
              </a:buClr>
              <a:buSzPct val="60000"/>
              <a:defRPr/>
            </a:pPr>
            <a:r>
              <a:rPr lang="en-US" altLang="zh-TW" sz="2800" dirty="0">
                <a:solidFill>
                  <a:srgbClr val="0070C0"/>
                </a:solidFill>
                <a:latin typeface="Times New Roman" pitchFamily="18" charset="0"/>
              </a:rPr>
              <a:t>-Icosahedral</a:t>
            </a:r>
            <a:r>
              <a:rPr lang="en-US" altLang="zh-TW" sz="2800" dirty="0">
                <a:solidFill>
                  <a:prstClr val="black"/>
                </a:solidFill>
                <a:latin typeface="Times New Roman" pitchFamily="18" charset="0"/>
              </a:rPr>
              <a:t>, </a:t>
            </a:r>
            <a:r>
              <a:rPr lang="en-US" altLang="zh-TW" sz="2800" dirty="0">
                <a:solidFill>
                  <a:srgbClr val="0070C0"/>
                </a:solidFill>
                <a:latin typeface="Times New Roman" pitchFamily="18" charset="0"/>
              </a:rPr>
              <a:t>enveloped</a:t>
            </a:r>
            <a:r>
              <a:rPr lang="en-US" altLang="zh-TW" sz="2800" dirty="0">
                <a:solidFill>
                  <a:prstClr val="black"/>
                </a:solidFill>
                <a:latin typeface="Times New Roman" pitchFamily="18" charset="0"/>
              </a:rPr>
              <a:t> double stranded </a:t>
            </a:r>
            <a:r>
              <a:rPr lang="en-US" altLang="zh-TW" sz="2800" dirty="0" smtClean="0">
                <a:solidFill>
                  <a:srgbClr val="0070C0"/>
                </a:solidFill>
                <a:latin typeface="Times New Roman" pitchFamily="18" charset="0"/>
              </a:rPr>
              <a:t>DNA</a:t>
            </a:r>
            <a:r>
              <a:rPr lang="en-US" altLang="zh-TW" sz="2800" dirty="0" smtClean="0">
                <a:solidFill>
                  <a:prstClr val="black"/>
                </a:solidFill>
                <a:latin typeface="Times New Roman" pitchFamily="18" charset="0"/>
              </a:rPr>
              <a:t> </a:t>
            </a:r>
            <a:r>
              <a:rPr lang="en-US" altLang="zh-TW" sz="2800" dirty="0">
                <a:solidFill>
                  <a:prstClr val="black"/>
                </a:solidFill>
                <a:latin typeface="Times New Roman" pitchFamily="18" charset="0"/>
              </a:rPr>
              <a:t>viruses</a:t>
            </a:r>
            <a:r>
              <a:rPr lang="en-US" altLang="zh-TW" sz="2800" dirty="0" smtClean="0">
                <a:solidFill>
                  <a:prstClr val="black"/>
                </a:solidFill>
                <a:latin typeface="Times New Roman" pitchFamily="18" charset="0"/>
              </a:rPr>
              <a:t>.</a:t>
            </a:r>
          </a:p>
          <a:p>
            <a:pPr lvl="0" algn="l" fontAlgn="base">
              <a:spcBef>
                <a:spcPct val="30000"/>
              </a:spcBef>
              <a:spcAft>
                <a:spcPct val="0"/>
              </a:spcAft>
              <a:buClr>
                <a:srgbClr val="800080"/>
              </a:buClr>
              <a:buSzPct val="60000"/>
              <a:defRPr/>
            </a:pPr>
            <a:r>
              <a:rPr lang="en-US" altLang="zh-TW" sz="2800" dirty="0" smtClean="0">
                <a:solidFill>
                  <a:prstClr val="black"/>
                </a:solidFill>
                <a:latin typeface="Times New Roman" pitchFamily="18" charset="0"/>
              </a:rPr>
              <a:t>-Genome around 150 </a:t>
            </a:r>
            <a:r>
              <a:rPr lang="en-US" altLang="zh-TW" sz="2800" dirty="0" err="1" smtClean="0">
                <a:solidFill>
                  <a:prstClr val="black"/>
                </a:solidFill>
                <a:latin typeface="Times New Roman" pitchFamily="18" charset="0"/>
              </a:rPr>
              <a:t>Kbp</a:t>
            </a:r>
            <a:r>
              <a:rPr lang="en-US" altLang="zh-TW" sz="2800" dirty="0" smtClean="0">
                <a:solidFill>
                  <a:prstClr val="black"/>
                </a:solidFill>
                <a:latin typeface="Times New Roman" pitchFamily="18" charset="0"/>
              </a:rPr>
              <a:t>.</a:t>
            </a:r>
          </a:p>
          <a:p>
            <a:pPr lvl="0" algn="l" fontAlgn="base">
              <a:spcBef>
                <a:spcPct val="30000"/>
              </a:spcBef>
              <a:spcAft>
                <a:spcPct val="0"/>
              </a:spcAft>
              <a:buClr>
                <a:srgbClr val="800080"/>
              </a:buClr>
              <a:buSzPct val="60000"/>
              <a:defRPr/>
            </a:pPr>
            <a:r>
              <a:rPr lang="en-US" altLang="zh-TW" sz="2800" dirty="0" smtClean="0">
                <a:solidFill>
                  <a:prstClr val="black"/>
                </a:solidFill>
                <a:latin typeface="Times New Roman" pitchFamily="18" charset="0"/>
              </a:rPr>
              <a:t>-Homology by </a:t>
            </a:r>
            <a:r>
              <a:rPr lang="en-US" altLang="zh-TW" sz="2800" dirty="0" smtClean="0">
                <a:solidFill>
                  <a:srgbClr val="0070C0"/>
                </a:solidFill>
                <a:latin typeface="Times New Roman" pitchFamily="18" charset="0"/>
              </a:rPr>
              <a:t>50-70%</a:t>
            </a:r>
            <a:r>
              <a:rPr lang="en-US" altLang="zh-TW" sz="2800" dirty="0" smtClean="0">
                <a:solidFill>
                  <a:prstClr val="black"/>
                </a:solidFill>
                <a:latin typeface="Times New Roman" pitchFamily="18" charset="0"/>
              </a:rPr>
              <a:t> with HVS-1; </a:t>
            </a:r>
          </a:p>
          <a:p>
            <a:pPr lvl="0" algn="l" fontAlgn="base">
              <a:spcBef>
                <a:spcPct val="30000"/>
              </a:spcBef>
              <a:spcAft>
                <a:spcPct val="0"/>
              </a:spcAft>
              <a:buClr>
                <a:srgbClr val="800080"/>
              </a:buClr>
              <a:buSzPct val="60000"/>
              <a:defRPr/>
            </a:pPr>
            <a:r>
              <a:rPr lang="en-US" altLang="zh-TW" sz="2800" dirty="0">
                <a:solidFill>
                  <a:prstClr val="black"/>
                </a:solidFill>
                <a:latin typeface="Times New Roman" pitchFamily="18" charset="0"/>
              </a:rPr>
              <a:t> </a:t>
            </a:r>
            <a:r>
              <a:rPr lang="en-US" altLang="zh-TW" sz="2800" dirty="0" smtClean="0">
                <a:solidFill>
                  <a:prstClr val="black"/>
                </a:solidFill>
                <a:latin typeface="Times New Roman" pitchFamily="18" charset="0"/>
              </a:rPr>
              <a:t> </a:t>
            </a:r>
            <a:r>
              <a:rPr lang="en-US" altLang="zh-TW" sz="2800" dirty="0" smtClean="0">
                <a:solidFill>
                  <a:srgbClr val="0070C0"/>
                </a:solidFill>
                <a:latin typeface="Times New Roman" pitchFamily="18" charset="0"/>
              </a:rPr>
              <a:t>sharing epitopes</a:t>
            </a:r>
            <a:r>
              <a:rPr lang="en-US" altLang="zh-TW" sz="2800" dirty="0" smtClean="0">
                <a:solidFill>
                  <a:prstClr val="black"/>
                </a:solidFill>
                <a:latin typeface="Times New Roman" pitchFamily="18" charset="0"/>
              </a:rPr>
              <a:t>.</a:t>
            </a:r>
          </a:p>
          <a:p>
            <a:pPr lvl="0" algn="l" fontAlgn="base">
              <a:spcBef>
                <a:spcPct val="30000"/>
              </a:spcBef>
              <a:spcAft>
                <a:spcPct val="0"/>
              </a:spcAft>
              <a:buClr>
                <a:srgbClr val="800080"/>
              </a:buClr>
              <a:buSzPct val="60000"/>
              <a:defRPr/>
            </a:pPr>
            <a:endParaRPr lang="en-US" altLang="zh-TW" sz="2800" dirty="0">
              <a:solidFill>
                <a:prstClr val="black"/>
              </a:solidFill>
              <a:latin typeface="Times New Roman" pitchFamily="18" charset="0"/>
            </a:endParaRPr>
          </a:p>
          <a:p>
            <a:pPr lvl="0" algn="l" fontAlgn="base">
              <a:spcBef>
                <a:spcPct val="30000"/>
              </a:spcBef>
              <a:spcAft>
                <a:spcPct val="0"/>
              </a:spcAft>
              <a:buClr>
                <a:srgbClr val="800080"/>
              </a:buClr>
              <a:buSzPct val="60000"/>
              <a:defRPr/>
            </a:pPr>
            <a:r>
              <a:rPr lang="en-US" altLang="zh-TW" sz="2800" dirty="0" smtClean="0">
                <a:solidFill>
                  <a:prstClr val="black"/>
                </a:solidFill>
                <a:latin typeface="Times New Roman" pitchFamily="18" charset="0"/>
              </a:rPr>
              <a:t>-</a:t>
            </a:r>
            <a:r>
              <a:rPr lang="en-US" altLang="zh-TW" sz="2800" dirty="0" smtClean="0">
                <a:solidFill>
                  <a:srgbClr val="0070C0"/>
                </a:solidFill>
                <a:latin typeface="Times New Roman" pitchFamily="18" charset="0"/>
              </a:rPr>
              <a:t>Man</a:t>
            </a:r>
            <a:r>
              <a:rPr lang="en-US" altLang="zh-TW" sz="2800" dirty="0" smtClean="0">
                <a:solidFill>
                  <a:prstClr val="black"/>
                </a:solidFill>
                <a:latin typeface="Times New Roman" pitchFamily="18" charset="0"/>
              </a:rPr>
              <a:t> is the </a:t>
            </a:r>
            <a:r>
              <a:rPr lang="en-US" altLang="zh-TW" sz="2800" dirty="0" smtClean="0">
                <a:solidFill>
                  <a:srgbClr val="0070C0"/>
                </a:solidFill>
                <a:latin typeface="Times New Roman" pitchFamily="18" charset="0"/>
              </a:rPr>
              <a:t>only </a:t>
            </a:r>
            <a:r>
              <a:rPr lang="en-US" altLang="zh-TW" sz="2800" dirty="0" smtClean="0">
                <a:solidFill>
                  <a:prstClr val="black"/>
                </a:solidFill>
                <a:latin typeface="Times New Roman" pitchFamily="18" charset="0"/>
              </a:rPr>
              <a:t>natural host.</a:t>
            </a:r>
          </a:p>
          <a:p>
            <a:pPr lvl="0" algn="l" fontAlgn="base">
              <a:spcBef>
                <a:spcPct val="30000"/>
              </a:spcBef>
              <a:spcAft>
                <a:spcPct val="0"/>
              </a:spcAft>
              <a:buClr>
                <a:srgbClr val="800080"/>
              </a:buClr>
              <a:buSzPct val="60000"/>
              <a:defRPr/>
            </a:pPr>
            <a:endParaRPr lang="en-US" altLang="zh-TW" sz="2800" dirty="0">
              <a:solidFill>
                <a:prstClr val="black"/>
              </a:solidFill>
              <a:latin typeface="Times New Roman" pitchFamily="18" charset="0"/>
            </a:endParaRPr>
          </a:p>
          <a:p>
            <a:pPr lvl="0" algn="l" fontAlgn="base">
              <a:spcBef>
                <a:spcPct val="30000"/>
              </a:spcBef>
              <a:spcAft>
                <a:spcPct val="0"/>
              </a:spcAft>
              <a:buClr>
                <a:srgbClr val="800080"/>
              </a:buClr>
              <a:buSzPct val="60000"/>
              <a:defRPr/>
            </a:pPr>
            <a:endParaRPr lang="en-US" altLang="zh-TW" sz="2800" dirty="0" smtClean="0">
              <a:solidFill>
                <a:prstClr val="black"/>
              </a:solidFill>
              <a:latin typeface="Times New Roman" pitchFamily="18" charset="0"/>
            </a:endParaRPr>
          </a:p>
          <a:p>
            <a:pPr lvl="0" algn="l" fontAlgn="base">
              <a:spcBef>
                <a:spcPct val="30000"/>
              </a:spcBef>
              <a:spcAft>
                <a:spcPct val="0"/>
              </a:spcAft>
              <a:buClr>
                <a:srgbClr val="800080"/>
              </a:buClr>
              <a:buSzPct val="60000"/>
              <a:defRPr/>
            </a:pPr>
            <a:r>
              <a:rPr lang="en-US" altLang="zh-TW" sz="2800" dirty="0" smtClean="0">
                <a:solidFill>
                  <a:prstClr val="black"/>
                </a:solidFill>
                <a:latin typeface="Times New Roman" pitchFamily="18" charset="0"/>
              </a:rPr>
              <a:t>-Transmitted by </a:t>
            </a:r>
            <a:r>
              <a:rPr lang="en-US" altLang="zh-TW" sz="2800" dirty="0" smtClean="0">
                <a:solidFill>
                  <a:srgbClr val="0070C0"/>
                </a:solidFill>
                <a:latin typeface="Times New Roman" pitchFamily="18" charset="0"/>
              </a:rPr>
              <a:t>Sexual contact </a:t>
            </a:r>
            <a:r>
              <a:rPr lang="en-US" altLang="zh-TW" sz="2800" dirty="0" smtClean="0">
                <a:solidFill>
                  <a:prstClr val="black"/>
                </a:solidFill>
                <a:latin typeface="Times New Roman" pitchFamily="18" charset="0"/>
              </a:rPr>
              <a:t>or as a </a:t>
            </a:r>
            <a:r>
              <a:rPr lang="en-US" altLang="zh-TW" sz="2800" dirty="0" smtClean="0">
                <a:solidFill>
                  <a:srgbClr val="0070C0"/>
                </a:solidFill>
                <a:latin typeface="Times New Roman" pitchFamily="18" charset="0"/>
              </a:rPr>
              <a:t>perinatal infection</a:t>
            </a:r>
            <a:r>
              <a:rPr lang="en-US" altLang="zh-TW" sz="2800" dirty="0" smtClean="0">
                <a:solidFill>
                  <a:prstClr val="black"/>
                </a:solidFill>
                <a:latin typeface="Times New Roman" pitchFamily="18" charset="0"/>
              </a:rPr>
              <a:t>. </a:t>
            </a:r>
            <a:endParaRPr lang="en-US" altLang="zh-TW" sz="2700" dirty="0">
              <a:solidFill>
                <a:srgbClr val="0070C0"/>
              </a:solidFill>
              <a:latin typeface="Times New Roman" pitchFamily="18" charset="0"/>
            </a:endParaRPr>
          </a:p>
          <a:p>
            <a:pPr algn="l"/>
            <a:endParaRPr lang="en-US" dirty="0" smtClean="0"/>
          </a:p>
          <a:p>
            <a:pPr algn="l"/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5025023"/>
              </p:ext>
            </p:extLst>
          </p:nvPr>
        </p:nvGraphicFramePr>
        <p:xfrm>
          <a:off x="4953000" y="2438400"/>
          <a:ext cx="3657600" cy="236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" name="PhotoSuite Image" r:id="rId3" imgW="1809750" imgH="2066925" progId="">
                  <p:embed/>
                </p:oleObj>
              </mc:Choice>
              <mc:Fallback>
                <p:oleObj name="PhotoSuite Image" r:id="rId3" imgW="1809750" imgH="2066925" progId="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2438400"/>
                        <a:ext cx="3657600" cy="2362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5373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2401"/>
            <a:ext cx="45719" cy="76199"/>
          </a:xfrm>
        </p:spPr>
        <p:txBody>
          <a:bodyPr>
            <a:normAutofit fontScale="90000"/>
          </a:bodyPr>
          <a:lstStyle/>
          <a:p>
            <a:pPr algn="l"/>
            <a:r>
              <a:rPr lang="en-US" sz="1000" dirty="0" smtClean="0"/>
              <a:t>N</a:t>
            </a:r>
            <a:endParaRPr lang="en-US" sz="1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52400"/>
            <a:ext cx="8610600" cy="65532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l"/>
            <a:r>
              <a:rPr lang="en-US" sz="3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Pathogenesis and clinical presentation of HSV-2:</a:t>
            </a:r>
          </a:p>
          <a:p>
            <a:pPr algn="l"/>
            <a:r>
              <a:rPr lang="en-US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-Primary infection: (Herpes </a:t>
            </a:r>
            <a:r>
              <a:rPr lang="en-US" sz="28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genitalis</a:t>
            </a:r>
            <a:r>
              <a:rPr lang="en-US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</a:p>
          <a:p>
            <a:pPr marL="82550" lvl="0" algn="l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</a:pP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Painful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bilateral </a:t>
            </a:r>
            <a:r>
              <a:rPr lang="en-US" sz="2800" b="1" dirty="0" err="1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vesiculo</a:t>
            </a:r>
            <a:r>
              <a:rPr lang="en-US" sz="28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-ulcerative </a:t>
            </a:r>
            <a:r>
              <a:rPr lang="en-US" sz="28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lesions</a:t>
            </a:r>
            <a:r>
              <a:rPr lang="en-US" sz="2800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on the </a:t>
            </a:r>
            <a:endParaRPr lang="en-US" sz="28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550" lvl="0" algn="l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vulva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cervix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vagina or the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penis with itching.</a:t>
            </a:r>
          </a:p>
          <a:p>
            <a:pPr marL="82550" lvl="0" algn="l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</a:pPr>
            <a:endParaRPr lang="en-US" sz="1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550" lvl="0" algn="l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</a:pP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-Extensive infection: fever and inguinal lymph node inf.</a:t>
            </a:r>
          </a:p>
          <a:p>
            <a:pPr marL="82550" lvl="0" algn="l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</a:pPr>
            <a:endParaRPr lang="en-US" sz="2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550" lvl="0" algn="l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</a:pPr>
            <a:r>
              <a:rPr lang="en-US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-Latency: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28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Sacral ganglia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82550" lvl="0" algn="l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</a:pPr>
            <a:endParaRPr lang="en-US" sz="1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550" lvl="0" algn="l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</a:pPr>
            <a:r>
              <a:rPr lang="en-US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-Reactivation of Endogenous infection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82550" lvl="0" algn="l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1-Takes place during sexual intercourse.  </a:t>
            </a:r>
          </a:p>
          <a:p>
            <a:pPr marL="82550" lvl="0" algn="l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2-Seen at any site innervated by affected neurons. </a:t>
            </a:r>
          </a:p>
          <a:p>
            <a:pPr marL="82550" lvl="0" algn="l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3-It occurs due to immunosuppression. </a:t>
            </a: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599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flipV="1">
            <a:off x="685800" y="182882"/>
            <a:ext cx="45719" cy="45719"/>
          </a:xfrm>
        </p:spPr>
        <p:txBody>
          <a:bodyPr>
            <a:normAutofit fontScale="90000"/>
          </a:bodyPr>
          <a:lstStyle/>
          <a:p>
            <a:pPr algn="l"/>
            <a:r>
              <a:rPr lang="en-US" sz="1000" dirty="0" smtClean="0"/>
              <a:t>N</a:t>
            </a:r>
            <a:endParaRPr lang="en-US" sz="1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52400"/>
            <a:ext cx="8610600" cy="65532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Other diseases caused HSV-2 infection:</a:t>
            </a:r>
          </a:p>
          <a:p>
            <a:pPr algn="l"/>
            <a:r>
              <a:rPr lang="en-US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1-Neonatal 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herpes: </a:t>
            </a: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 most serious consequence of genital herpes. </a:t>
            </a:r>
            <a:b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 acquired during 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birth (Perinatal).</a:t>
            </a:r>
          </a:p>
          <a:p>
            <a:pPr algn="l"/>
            <a:r>
              <a:rPr lang="en-US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2-Aseptic meningitis. </a:t>
            </a:r>
          </a:p>
          <a:p>
            <a:pPr marL="82550" lvl="0" algn="l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</a:pPr>
            <a:r>
              <a:rPr lang="en-US" sz="24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Genital Herpes Simplex in </a:t>
            </a:r>
            <a:r>
              <a:rPr lang="en-US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Males and Female:</a:t>
            </a:r>
          </a:p>
          <a:p>
            <a:pPr marL="82550" lvl="0" algn="l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</a:pPr>
            <a:endParaRPr lang="en-US" sz="24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sz="2800" dirty="0"/>
          </a:p>
        </p:txBody>
      </p:sp>
      <p:pic>
        <p:nvPicPr>
          <p:cNvPr id="4" name="Picture 2" descr="Male Genital Herpes Simplex"/>
          <p:cNvPicPr>
            <a:picLocks noChangeAspect="1" noChangeArrowheads="1"/>
          </p:cNvPicPr>
          <p:nvPr/>
        </p:nvPicPr>
        <p:blipFill>
          <a:blip r:embed="rId2">
            <a:lum bright="-12000" contras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1" y="3200400"/>
            <a:ext cx="42672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Genital Herpes Simplex in Female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200400"/>
            <a:ext cx="3429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Genital Herpes Simplex in Femal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845844"/>
            <a:ext cx="3429000" cy="1707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9982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2401"/>
            <a:ext cx="45719" cy="76199"/>
          </a:xfrm>
        </p:spPr>
        <p:txBody>
          <a:bodyPr>
            <a:normAutofit fontScale="90000"/>
          </a:bodyPr>
          <a:lstStyle/>
          <a:p>
            <a:pPr algn="l"/>
            <a:r>
              <a:rPr lang="en-US" sz="1000" dirty="0" smtClean="0"/>
              <a:t>n</a:t>
            </a:r>
            <a:endParaRPr lang="en-US" sz="1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52400"/>
            <a:ext cx="8686800" cy="6477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rgbClr val="0070C0"/>
                </a:solidFill>
              </a:rPr>
              <a:t>Laboratory diagnosis of HSV-2 Infection:</a:t>
            </a:r>
          </a:p>
          <a:p>
            <a:pPr algn="l"/>
            <a:r>
              <a:rPr lang="en-US" sz="2800" b="1" dirty="0" smtClean="0">
                <a:solidFill>
                  <a:srgbClr val="009900"/>
                </a:solidFill>
              </a:rPr>
              <a:t>1-Direct detection: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A-For viral antigen : </a:t>
            </a:r>
            <a:r>
              <a:rPr lang="en-US" sz="2800" dirty="0" smtClean="0">
                <a:solidFill>
                  <a:srgbClr val="0070C0"/>
                </a:solidFill>
              </a:rPr>
              <a:t>Immunofluorescent Microscopy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       or </a:t>
            </a:r>
            <a:r>
              <a:rPr lang="en-US" sz="2800" dirty="0" smtClean="0">
                <a:solidFill>
                  <a:srgbClr val="0070C0"/>
                </a:solidFill>
              </a:rPr>
              <a:t>Electron Microscopy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B-For viral genetic material: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        by </a:t>
            </a:r>
            <a:r>
              <a:rPr lang="en-US" sz="2800" dirty="0" smtClean="0">
                <a:solidFill>
                  <a:srgbClr val="0070C0"/>
                </a:solidFill>
              </a:rPr>
              <a:t>PCR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  <a:endParaRPr lang="en-US" sz="2800" b="1" dirty="0" smtClean="0">
              <a:solidFill>
                <a:srgbClr val="009900"/>
              </a:solidFill>
            </a:endParaRPr>
          </a:p>
          <a:p>
            <a:pPr algn="l"/>
            <a:r>
              <a:rPr lang="en-US" sz="2800" b="1" dirty="0" smtClean="0">
                <a:solidFill>
                  <a:srgbClr val="009900"/>
                </a:solidFill>
              </a:rPr>
              <a:t>2-Indirect diagnosis: Serology: 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Detection of anti-viral antibodies 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in  patient’s serum. (IgM or IgG).</a:t>
            </a:r>
            <a:endParaRPr lang="en-US" sz="2800" b="1" dirty="0">
              <a:solidFill>
                <a:srgbClr val="009900"/>
              </a:solidFill>
            </a:endParaRPr>
          </a:p>
          <a:p>
            <a:pPr algn="l"/>
            <a:endParaRPr lang="en-US" sz="2800" b="1" dirty="0" smtClean="0">
              <a:solidFill>
                <a:srgbClr val="009900"/>
              </a:solidFill>
            </a:endParaRPr>
          </a:p>
          <a:p>
            <a:pPr algn="l"/>
            <a:r>
              <a:rPr lang="en-US" sz="2800" b="1" dirty="0" smtClean="0">
                <a:solidFill>
                  <a:srgbClr val="009900"/>
                </a:solidFill>
              </a:rPr>
              <a:t>3-Tissue culture: 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  Cellular ballooning </a:t>
            </a:r>
            <a:r>
              <a:rPr lang="en-US" sz="2800" dirty="0" err="1" smtClean="0">
                <a:solidFill>
                  <a:schemeClr val="tx1"/>
                </a:solidFill>
              </a:rPr>
              <a:t>cytopath</a:t>
            </a:r>
            <a:r>
              <a:rPr lang="en-US" sz="2800" dirty="0" smtClean="0">
                <a:solidFill>
                  <a:schemeClr val="tx1"/>
                </a:solidFill>
              </a:rPr>
              <a:t>-effect    </a:t>
            </a:r>
            <a:endParaRPr lang="en-US" sz="2800" dirty="0">
              <a:solidFill>
                <a:schemeClr val="tx1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6693474"/>
              </p:ext>
            </p:extLst>
          </p:nvPr>
        </p:nvGraphicFramePr>
        <p:xfrm>
          <a:off x="5562600" y="1828800"/>
          <a:ext cx="3048000" cy="236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6" name="PhotoSuite Image" r:id="rId3" imgW="1647825" imgH="1952625" progId="">
                  <p:embed/>
                </p:oleObj>
              </mc:Choice>
              <mc:Fallback>
                <p:oleObj name="PhotoSuite Image" r:id="rId3" imgW="1647825" imgH="1952625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1828800"/>
                        <a:ext cx="3048000" cy="2362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1436381"/>
              </p:ext>
            </p:extLst>
          </p:nvPr>
        </p:nvGraphicFramePr>
        <p:xfrm>
          <a:off x="5562601" y="4419600"/>
          <a:ext cx="3048000" cy="205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7" name="PhotoSuite Image" r:id="rId5" imgW="1847850" imgH="2600325" progId="">
                  <p:embed/>
                </p:oleObj>
              </mc:Choice>
              <mc:Fallback>
                <p:oleObj name="PhotoSuite Image" r:id="rId5" imgW="1847850" imgH="2600325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1" y="4419600"/>
                        <a:ext cx="3048000" cy="205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407567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flipH="1" flipV="1">
            <a:off x="380999" y="304799"/>
            <a:ext cx="45719" cy="76201"/>
          </a:xfrm>
        </p:spPr>
        <p:txBody>
          <a:bodyPr>
            <a:normAutofit fontScale="90000"/>
          </a:bodyPr>
          <a:lstStyle/>
          <a:p>
            <a:pPr algn="l"/>
            <a:r>
              <a:rPr lang="en-US" sz="1000" dirty="0" smtClean="0"/>
              <a:t>n</a:t>
            </a:r>
            <a:endParaRPr lang="en-US" sz="1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52400"/>
            <a:ext cx="8610600" cy="65532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sz="3000" b="1" dirty="0" smtClean="0">
                <a:solidFill>
                  <a:srgbClr val="0070C0"/>
                </a:solidFill>
              </a:rPr>
              <a:t>The Family </a:t>
            </a:r>
            <a:r>
              <a:rPr lang="en-US" sz="3000" b="1" dirty="0" err="1" smtClean="0">
                <a:solidFill>
                  <a:srgbClr val="0070C0"/>
                </a:solidFill>
              </a:rPr>
              <a:t>Papovaviridae</a:t>
            </a:r>
            <a:r>
              <a:rPr lang="en-US" sz="3000" b="1" dirty="0" smtClean="0">
                <a:solidFill>
                  <a:srgbClr val="0070C0"/>
                </a:solidFill>
              </a:rPr>
              <a:t>:</a:t>
            </a:r>
          </a:p>
          <a:p>
            <a:pPr algn="l"/>
            <a:r>
              <a:rPr lang="en-US" sz="2800" b="1" dirty="0" smtClean="0">
                <a:solidFill>
                  <a:srgbClr val="0070C0"/>
                </a:solidFill>
              </a:rPr>
              <a:t>The human papillomavirus (HPV):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-It is a </a:t>
            </a:r>
            <a:r>
              <a:rPr lang="en-US" sz="2800" dirty="0" smtClean="0">
                <a:solidFill>
                  <a:srgbClr val="009900"/>
                </a:solidFill>
              </a:rPr>
              <a:t>non-enveloped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rgbClr val="009900"/>
                </a:solidFill>
              </a:rPr>
              <a:t>double</a:t>
            </a:r>
            <a:r>
              <a:rPr lang="en-US" sz="2800" dirty="0" smtClean="0">
                <a:solidFill>
                  <a:schemeClr val="tx1"/>
                </a:solidFill>
              </a:rPr>
              <a:t> stranded </a:t>
            </a:r>
            <a:r>
              <a:rPr lang="en-US" sz="2800" dirty="0" smtClean="0">
                <a:solidFill>
                  <a:srgbClr val="009900"/>
                </a:solidFill>
              </a:rPr>
              <a:t>circular DNA </a:t>
            </a:r>
            <a:r>
              <a:rPr lang="en-US" sz="2800" dirty="0" smtClean="0">
                <a:solidFill>
                  <a:schemeClr val="tx1"/>
                </a:solidFill>
              </a:rPr>
              <a:t>Virus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with </a:t>
            </a:r>
            <a:r>
              <a:rPr lang="en-US" sz="2800" dirty="0" smtClean="0">
                <a:solidFill>
                  <a:srgbClr val="009900"/>
                </a:solidFill>
              </a:rPr>
              <a:t>Icosahedral capsid</a:t>
            </a:r>
            <a:r>
              <a:rPr lang="en-US" sz="2800" dirty="0" smtClean="0">
                <a:solidFill>
                  <a:schemeClr val="tx1"/>
                </a:solidFill>
              </a:rPr>
              <a:t>. 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-</a:t>
            </a:r>
            <a:r>
              <a:rPr lang="en-US" sz="2800" dirty="0" err="1" smtClean="0">
                <a:solidFill>
                  <a:schemeClr val="tx1"/>
                </a:solidFill>
              </a:rPr>
              <a:t>Epithelio</a:t>
            </a:r>
            <a:r>
              <a:rPr lang="en-US" sz="2800" dirty="0" smtClean="0">
                <a:solidFill>
                  <a:schemeClr val="tx1"/>
                </a:solidFill>
              </a:rPr>
              <a:t>-tropic virus.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-It has seven early capsid proteins (</a:t>
            </a:r>
            <a:r>
              <a:rPr lang="en-US" sz="2800" dirty="0" smtClean="0">
                <a:solidFill>
                  <a:srgbClr val="009900"/>
                </a:solidFill>
              </a:rPr>
              <a:t>E1</a:t>
            </a:r>
            <a:r>
              <a:rPr lang="en-US" sz="2800" dirty="0" smtClean="0">
                <a:solidFill>
                  <a:schemeClr val="tx1"/>
                </a:solidFill>
              </a:rPr>
              <a:t> to </a:t>
            </a:r>
            <a:r>
              <a:rPr lang="en-US" sz="2800" dirty="0" smtClean="0">
                <a:solidFill>
                  <a:srgbClr val="009900"/>
                </a:solidFill>
              </a:rPr>
              <a:t>E7</a:t>
            </a:r>
            <a:r>
              <a:rPr lang="en-US" sz="2800" dirty="0" smtClean="0">
                <a:solidFill>
                  <a:schemeClr val="tx1"/>
                </a:solidFill>
              </a:rPr>
              <a:t>), 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and two late structural proteins (</a:t>
            </a:r>
            <a:r>
              <a:rPr lang="en-US" sz="2800" dirty="0" smtClean="0">
                <a:solidFill>
                  <a:srgbClr val="009900"/>
                </a:solidFill>
              </a:rPr>
              <a:t>L1</a:t>
            </a:r>
            <a:r>
              <a:rPr lang="en-US" sz="2800" dirty="0" smtClean="0">
                <a:solidFill>
                  <a:schemeClr val="tx1"/>
                </a:solidFill>
              </a:rPr>
              <a:t> and </a:t>
            </a:r>
            <a:r>
              <a:rPr lang="en-US" sz="2800" dirty="0" smtClean="0">
                <a:solidFill>
                  <a:srgbClr val="009900"/>
                </a:solidFill>
              </a:rPr>
              <a:t>L2</a:t>
            </a:r>
            <a:r>
              <a:rPr lang="en-US" sz="2800" dirty="0" smtClean="0">
                <a:solidFill>
                  <a:schemeClr val="tx1"/>
                </a:solidFill>
              </a:rPr>
              <a:t>).</a:t>
            </a:r>
          </a:p>
          <a:p>
            <a:pPr marL="82550" lvl="0" algn="l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</a:pPr>
            <a:endParaRPr lang="en-US" sz="1000" dirty="0" smtClean="0">
              <a:solidFill>
                <a:schemeClr val="tx1"/>
              </a:solidFill>
            </a:endParaRPr>
          </a:p>
          <a:p>
            <a:pPr marL="82550" lvl="0" algn="l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</a:pPr>
            <a:r>
              <a:rPr lang="en-US" sz="2800" dirty="0" smtClean="0">
                <a:solidFill>
                  <a:schemeClr val="tx1"/>
                </a:solidFill>
              </a:rPr>
              <a:t>-</a:t>
            </a:r>
            <a:r>
              <a:rPr lang="en-US" altLang="zh-TW" sz="2800" dirty="0">
                <a:solidFill>
                  <a:prstClr val="black"/>
                </a:solidFill>
              </a:rPr>
              <a:t>Based on </a:t>
            </a:r>
            <a:r>
              <a:rPr lang="en-US" altLang="zh-TW" sz="2800" dirty="0">
                <a:solidFill>
                  <a:srgbClr val="009900"/>
                </a:solidFill>
              </a:rPr>
              <a:t>L1 gene sequence </a:t>
            </a:r>
            <a:endParaRPr lang="en-US" altLang="zh-TW" sz="2800" dirty="0" smtClean="0">
              <a:solidFill>
                <a:srgbClr val="009900"/>
              </a:solidFill>
            </a:endParaRPr>
          </a:p>
          <a:p>
            <a:pPr marL="82550" lvl="0" algn="l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</a:pPr>
            <a:r>
              <a:rPr lang="en-US" altLang="zh-TW" sz="2800" dirty="0">
                <a:solidFill>
                  <a:srgbClr val="009900"/>
                </a:solidFill>
              </a:rPr>
              <a:t> </a:t>
            </a:r>
            <a:r>
              <a:rPr lang="en-US" altLang="zh-TW" sz="2800" dirty="0" smtClean="0">
                <a:solidFill>
                  <a:srgbClr val="009900"/>
                </a:solidFill>
              </a:rPr>
              <a:t> difference</a:t>
            </a:r>
            <a:r>
              <a:rPr lang="en-US" altLang="zh-TW" sz="2800" dirty="0">
                <a:solidFill>
                  <a:prstClr val="black"/>
                </a:solidFill>
              </a:rPr>
              <a:t>, </a:t>
            </a:r>
            <a:r>
              <a:rPr lang="en-US" altLang="zh-TW" sz="2800" dirty="0" smtClean="0">
                <a:solidFill>
                  <a:srgbClr val="000000"/>
                </a:solidFill>
                <a:cs typeface="Times New Roman" pitchFamily="18" charset="0"/>
              </a:rPr>
              <a:t>t</a:t>
            </a:r>
            <a:r>
              <a:rPr lang="en-US" sz="2800" dirty="0" smtClean="0">
                <a:solidFill>
                  <a:srgbClr val="000000"/>
                </a:solidFill>
                <a:cs typeface="Times New Roman" pitchFamily="18" charset="0"/>
              </a:rPr>
              <a:t>here </a:t>
            </a:r>
            <a:r>
              <a:rPr lang="en-US" sz="2800" dirty="0">
                <a:solidFill>
                  <a:srgbClr val="000000"/>
                </a:solidFill>
                <a:cs typeface="Times New Roman" pitchFamily="18" charset="0"/>
              </a:rPr>
              <a:t>are </a:t>
            </a:r>
            <a:r>
              <a:rPr lang="en-US" sz="2800" dirty="0">
                <a:solidFill>
                  <a:srgbClr val="009900"/>
                </a:solidFill>
                <a:cs typeface="Times New Roman" pitchFamily="18" charset="0"/>
              </a:rPr>
              <a:t>over </a:t>
            </a:r>
            <a:endParaRPr lang="en-US" sz="2800" dirty="0" smtClean="0">
              <a:solidFill>
                <a:srgbClr val="009900"/>
              </a:solidFill>
              <a:cs typeface="Times New Roman" pitchFamily="18" charset="0"/>
            </a:endParaRPr>
          </a:p>
          <a:p>
            <a:pPr marL="82550" lvl="0" algn="l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</a:pPr>
            <a:r>
              <a:rPr lang="en-US" sz="2800" dirty="0">
                <a:solidFill>
                  <a:srgbClr val="009900"/>
                </a:solidFill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009900"/>
                </a:solidFill>
                <a:cs typeface="Times New Roman" pitchFamily="18" charset="0"/>
              </a:rPr>
              <a:t> 100 </a:t>
            </a:r>
            <a:r>
              <a:rPr lang="en-US" sz="2800" dirty="0">
                <a:solidFill>
                  <a:srgbClr val="009900"/>
                </a:solidFill>
                <a:cs typeface="Times New Roman" pitchFamily="18" charset="0"/>
              </a:rPr>
              <a:t>types </a:t>
            </a:r>
            <a:r>
              <a:rPr lang="en-US" sz="2800" dirty="0">
                <a:solidFill>
                  <a:srgbClr val="000000"/>
                </a:solidFill>
                <a:cs typeface="Times New Roman" pitchFamily="18" charset="0"/>
              </a:rPr>
              <a:t>of </a:t>
            </a:r>
            <a:r>
              <a:rPr lang="en-US" sz="2800" dirty="0">
                <a:solidFill>
                  <a:srgbClr val="0070C0"/>
                </a:solidFill>
                <a:cs typeface="Times New Roman" pitchFamily="18" charset="0"/>
              </a:rPr>
              <a:t>HPV</a:t>
            </a:r>
            <a:r>
              <a:rPr lang="en-US" sz="2800" dirty="0">
                <a:solidFill>
                  <a:srgbClr val="000000"/>
                </a:solidFill>
                <a:cs typeface="Times New Roman" pitchFamily="18" charset="0"/>
              </a:rPr>
              <a:t>; </a:t>
            </a:r>
            <a:r>
              <a:rPr lang="en-US" sz="2800" dirty="0" smtClean="0">
                <a:solidFill>
                  <a:srgbClr val="000000"/>
                </a:solidFill>
                <a:cs typeface="Times New Roman" pitchFamily="18" charset="0"/>
              </a:rPr>
              <a:t>40 </a:t>
            </a:r>
            <a:r>
              <a:rPr lang="en-US" sz="2800" dirty="0">
                <a:solidFill>
                  <a:srgbClr val="000000"/>
                </a:solidFill>
                <a:cs typeface="Times New Roman" pitchFamily="18" charset="0"/>
              </a:rPr>
              <a:t>can </a:t>
            </a:r>
            <a:endParaRPr lang="en-US" sz="28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82550" lvl="0" algn="l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</a:pPr>
            <a:r>
              <a:rPr lang="en-US" sz="280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cs typeface="Times New Roman" pitchFamily="18" charset="0"/>
              </a:rPr>
              <a:t> cause </a:t>
            </a:r>
            <a:r>
              <a:rPr lang="en-US" sz="2800" dirty="0">
                <a:solidFill>
                  <a:srgbClr val="0070C0"/>
                </a:solidFill>
                <a:cs typeface="Times New Roman" pitchFamily="18" charset="0"/>
              </a:rPr>
              <a:t>anogenital infection</a:t>
            </a:r>
            <a:r>
              <a:rPr lang="en-US" sz="2800" dirty="0">
                <a:solidFill>
                  <a:srgbClr val="000000"/>
                </a:solidFill>
                <a:cs typeface="Times New Roman" pitchFamily="18" charset="0"/>
              </a:rPr>
              <a:t>.</a:t>
            </a:r>
          </a:p>
          <a:p>
            <a:pPr algn="l"/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886200"/>
            <a:ext cx="3657600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54797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52401"/>
            <a:ext cx="76200" cy="76199"/>
          </a:xfrm>
        </p:spPr>
        <p:txBody>
          <a:bodyPr>
            <a:normAutofit fontScale="90000"/>
          </a:bodyPr>
          <a:lstStyle/>
          <a:p>
            <a:pPr algn="l"/>
            <a:r>
              <a:rPr lang="en-US" sz="1000" dirty="0" smtClean="0"/>
              <a:t>n</a:t>
            </a:r>
            <a:endParaRPr lang="en-US" sz="1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52400"/>
            <a:ext cx="8839200" cy="64770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l"/>
            <a:r>
              <a:rPr lang="en-US" sz="3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Pathogenesis of HPV: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-Transmission: sexual contact.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800" b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Primary infection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basal </a:t>
            </a:r>
            <a:r>
              <a:rPr lang="en-US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cell layer 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stratified </a:t>
            </a:r>
            <a:endParaRPr lang="en-US" sz="2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squamous </a:t>
            </a:r>
            <a:r>
              <a:rPr lang="en-US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epithelium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-Some types produce </a:t>
            </a:r>
            <a:r>
              <a:rPr lang="en-US" sz="2800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chronic infection 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in which the 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viral genetic material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is 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not-integrated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with cell chromosome.</a:t>
            </a:r>
          </a:p>
          <a:p>
            <a:pPr algn="l"/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-Others types cause </a:t>
            </a:r>
            <a:r>
              <a:rPr lang="en-US" sz="2800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high grade-dysplasia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due to 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integration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of viral 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genetic material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within cell chromosome; Expression of 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E6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E7 protein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dirty="0"/>
          </a:p>
        </p:txBody>
      </p:sp>
      <p:pic>
        <p:nvPicPr>
          <p:cNvPr id="3075" name="Picture 3" descr="C:\Users\nmansour\Desktop\Papilloma_Virus_(HPV)_E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286000"/>
            <a:ext cx="2244436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56950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28601"/>
            <a:ext cx="45719" cy="76199"/>
          </a:xfrm>
        </p:spPr>
        <p:txBody>
          <a:bodyPr>
            <a:normAutofit fontScale="90000"/>
          </a:bodyPr>
          <a:lstStyle/>
          <a:p>
            <a:pPr algn="l"/>
            <a:r>
              <a:rPr lang="en-US" sz="1000" dirty="0" smtClean="0"/>
              <a:t>N</a:t>
            </a:r>
            <a:endParaRPr lang="en-US" sz="1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52400"/>
            <a:ext cx="8610600" cy="6477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-In high-risk HPV infection:(Oncogenic viruses):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</a:t>
            </a:r>
            <a:r>
              <a:rPr lang="en-US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E6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interacts with </a:t>
            </a:r>
            <a:r>
              <a:rPr lang="en-US" sz="2800" b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P53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promotes its </a:t>
            </a:r>
            <a:r>
              <a:rPr lang="en-US" sz="2800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degradation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</a:t>
            </a:r>
            <a:r>
              <a:rPr lang="en-US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E7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interacts with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retinoblastoma protein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Rb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</a:p>
          <a:p>
            <a:pPr algn="l"/>
            <a:r>
              <a:rPr lang="en-US" sz="280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inactivating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it.</a:t>
            </a:r>
          </a:p>
          <a:p>
            <a:pPr algn="l"/>
            <a:r>
              <a:rPr lang="en-US" sz="28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-These are </a:t>
            </a:r>
            <a:r>
              <a:rPr lang="en-US" sz="2800" kern="0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Tumor suppressor proteins </a:t>
            </a:r>
            <a:r>
              <a:rPr lang="en-US" sz="28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 play a central </a:t>
            </a:r>
          </a:p>
          <a:p>
            <a:pPr algn="l"/>
            <a:r>
              <a:rPr lang="en-US" sz="280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role in </a:t>
            </a:r>
            <a:r>
              <a:rPr lang="en-US" sz="2800" kern="0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DNA repair </a:t>
            </a:r>
            <a:r>
              <a:rPr lang="en-US" sz="28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2800" kern="0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 of cell division</a:t>
            </a:r>
            <a:r>
              <a:rPr lang="en-US" sz="28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/>
            <a:r>
              <a:rPr lang="en-US" sz="2800" b="1" kern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-Cervical Malignant tumor.   </a:t>
            </a:r>
            <a:endParaRPr lang="en-US" sz="2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nmansour\Desktop\nrc2886-f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810000"/>
            <a:ext cx="78486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4394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2401"/>
            <a:ext cx="76200" cy="76199"/>
          </a:xfrm>
        </p:spPr>
        <p:txBody>
          <a:bodyPr>
            <a:normAutofit fontScale="90000"/>
          </a:bodyPr>
          <a:lstStyle/>
          <a:p>
            <a:pPr algn="l"/>
            <a:r>
              <a:rPr lang="en-US" sz="1000" dirty="0" smtClean="0"/>
              <a:t>n</a:t>
            </a:r>
            <a:endParaRPr lang="en-US" sz="1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52400"/>
            <a:ext cx="8686800" cy="6477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sz="2800" dirty="0" smtClean="0">
                <a:solidFill>
                  <a:srgbClr val="0070C0"/>
                </a:solidFill>
              </a:rPr>
              <a:t>Human papillomaviruses </a:t>
            </a:r>
            <a:r>
              <a:rPr lang="en-US" sz="2800" dirty="0" smtClean="0">
                <a:solidFill>
                  <a:schemeClr val="tx1"/>
                </a:solidFill>
              </a:rPr>
              <a:t>cause </a:t>
            </a:r>
            <a:r>
              <a:rPr lang="en-US" sz="2800" dirty="0" smtClean="0">
                <a:solidFill>
                  <a:srgbClr val="0070C0"/>
                </a:solidFill>
              </a:rPr>
              <a:t>four</a:t>
            </a:r>
            <a:r>
              <a:rPr lang="en-US" sz="2800" dirty="0" smtClean="0">
                <a:solidFill>
                  <a:schemeClr val="tx1"/>
                </a:solidFill>
              </a:rPr>
              <a:t> different </a:t>
            </a:r>
            <a:r>
              <a:rPr lang="en-US" sz="2800" dirty="0" smtClean="0">
                <a:solidFill>
                  <a:srgbClr val="0070C0"/>
                </a:solidFill>
              </a:rPr>
              <a:t>genital tract abnormalities</a:t>
            </a:r>
            <a:r>
              <a:rPr lang="en-US" sz="2800" dirty="0" smtClean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en-US" sz="2800" dirty="0" smtClean="0">
                <a:solidFill>
                  <a:srgbClr val="0070C0"/>
                </a:solidFill>
              </a:rPr>
              <a:t>1-Anogenital Warts </a:t>
            </a:r>
            <a:r>
              <a:rPr lang="en-US" sz="2800" dirty="0" smtClean="0">
                <a:solidFill>
                  <a:schemeClr val="tx1"/>
                </a:solidFill>
              </a:rPr>
              <a:t>in Men and Women: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caused by </a:t>
            </a:r>
            <a:r>
              <a:rPr lang="en-US" sz="2800" dirty="0" smtClean="0">
                <a:solidFill>
                  <a:srgbClr val="009900"/>
                </a:solidFill>
              </a:rPr>
              <a:t>HPV-6</a:t>
            </a:r>
            <a:r>
              <a:rPr lang="en-US" sz="2800" dirty="0" smtClean="0">
                <a:solidFill>
                  <a:schemeClr val="tx1"/>
                </a:solidFill>
              </a:rPr>
              <a:t> and </a:t>
            </a:r>
            <a:r>
              <a:rPr lang="en-US" sz="2800" dirty="0" smtClean="0">
                <a:solidFill>
                  <a:srgbClr val="009900"/>
                </a:solidFill>
              </a:rPr>
              <a:t>HPV-11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algn="l"/>
            <a:endParaRPr lang="en-US" sz="1000" dirty="0" smtClean="0">
              <a:solidFill>
                <a:srgbClr val="0070C0"/>
              </a:solidFill>
            </a:endParaRPr>
          </a:p>
          <a:p>
            <a:pPr algn="l"/>
            <a:r>
              <a:rPr lang="en-US" sz="2800" dirty="0" smtClean="0">
                <a:solidFill>
                  <a:srgbClr val="0070C0"/>
                </a:solidFill>
              </a:rPr>
              <a:t>2-Low-grade cervical dysplasia: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caused by </a:t>
            </a:r>
            <a:r>
              <a:rPr lang="en-US" sz="2800" dirty="0" smtClean="0">
                <a:solidFill>
                  <a:srgbClr val="009900"/>
                </a:solidFill>
              </a:rPr>
              <a:t>oncogenic</a:t>
            </a:r>
            <a:r>
              <a:rPr lang="en-US" sz="2800" dirty="0" smtClean="0">
                <a:solidFill>
                  <a:schemeClr val="tx1"/>
                </a:solidFill>
              </a:rPr>
              <a:t> and </a:t>
            </a:r>
            <a:r>
              <a:rPr lang="en-US" sz="2800" dirty="0" smtClean="0">
                <a:solidFill>
                  <a:srgbClr val="009900"/>
                </a:solidFill>
              </a:rPr>
              <a:t>non-oncogenic</a:t>
            </a:r>
            <a:r>
              <a:rPr lang="en-US" sz="2800" dirty="0" smtClean="0">
                <a:solidFill>
                  <a:schemeClr val="tx1"/>
                </a:solidFill>
              </a:rPr>
              <a:t> types.</a:t>
            </a:r>
          </a:p>
          <a:p>
            <a:pPr algn="l"/>
            <a:endParaRPr lang="en-US" sz="1000" dirty="0" smtClean="0">
              <a:solidFill>
                <a:srgbClr val="0070C0"/>
              </a:solidFill>
            </a:endParaRPr>
          </a:p>
          <a:p>
            <a:pPr algn="l"/>
            <a:r>
              <a:rPr lang="en-US" sz="2800" dirty="0" smtClean="0">
                <a:solidFill>
                  <a:srgbClr val="0070C0"/>
                </a:solidFill>
              </a:rPr>
              <a:t>3-High grade cervical dysplasia: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caused by </a:t>
            </a:r>
            <a:r>
              <a:rPr lang="en-US" sz="2800" dirty="0" smtClean="0">
                <a:solidFill>
                  <a:srgbClr val="009900"/>
                </a:solidFill>
              </a:rPr>
              <a:t>oncogenic types </a:t>
            </a:r>
            <a:r>
              <a:rPr lang="en-US" sz="2800" dirty="0" smtClean="0">
                <a:solidFill>
                  <a:schemeClr val="tx1"/>
                </a:solidFill>
              </a:rPr>
              <a:t>(pre-malignant).</a:t>
            </a:r>
          </a:p>
          <a:p>
            <a:pPr algn="l"/>
            <a:endParaRPr lang="en-US" sz="1000" dirty="0" smtClean="0">
              <a:solidFill>
                <a:srgbClr val="0070C0"/>
              </a:solidFill>
            </a:endParaRPr>
          </a:p>
          <a:p>
            <a:pPr algn="l"/>
            <a:r>
              <a:rPr lang="en-US" sz="2800" dirty="0" smtClean="0">
                <a:solidFill>
                  <a:srgbClr val="0070C0"/>
                </a:solidFill>
              </a:rPr>
              <a:t>4-Cervical cancer: </a:t>
            </a:r>
            <a:r>
              <a:rPr lang="en-US" sz="2800" dirty="0" smtClean="0">
                <a:solidFill>
                  <a:schemeClr val="tx1"/>
                </a:solidFill>
              </a:rPr>
              <a:t>oncogenic viruses: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caused by </a:t>
            </a:r>
            <a:r>
              <a:rPr lang="en-US" sz="2800" dirty="0" smtClean="0">
                <a:solidFill>
                  <a:srgbClr val="009900"/>
                </a:solidFill>
              </a:rPr>
              <a:t>HPV-16</a:t>
            </a:r>
            <a:r>
              <a:rPr lang="en-US" sz="2800" dirty="0" smtClean="0">
                <a:solidFill>
                  <a:schemeClr val="tx1"/>
                </a:solidFill>
              </a:rPr>
              <a:t> and </a:t>
            </a:r>
            <a:r>
              <a:rPr lang="en-US" sz="2800" dirty="0" smtClean="0">
                <a:solidFill>
                  <a:srgbClr val="009900"/>
                </a:solidFill>
              </a:rPr>
              <a:t>HPV-18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571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1211</Words>
  <Application>Microsoft Office PowerPoint</Application>
  <PresentationFormat>On-screen Show (4:3)</PresentationFormat>
  <Paragraphs>223</Paragraphs>
  <Slides>19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Office Theme</vt:lpstr>
      <vt:lpstr>PhotoSuite Image</vt:lpstr>
      <vt:lpstr>Viral infections of Reproductive system and Genital area:</vt:lpstr>
      <vt:lpstr>n</vt:lpstr>
      <vt:lpstr>N</vt:lpstr>
      <vt:lpstr>N</vt:lpstr>
      <vt:lpstr>n</vt:lpstr>
      <vt:lpstr>n</vt:lpstr>
      <vt:lpstr>n</vt:lpstr>
      <vt:lpstr>N</vt:lpstr>
      <vt:lpstr>n</vt:lpstr>
      <vt:lpstr>N</vt:lpstr>
      <vt:lpstr>n</vt:lpstr>
      <vt:lpstr>n</vt:lpstr>
      <vt:lpstr>n</vt:lpstr>
      <vt:lpstr>Congenital viral infections:</vt:lpstr>
      <vt:lpstr>n</vt:lpstr>
      <vt:lpstr>n</vt:lpstr>
      <vt:lpstr>N</vt:lpstr>
      <vt:lpstr>n</vt:lpstr>
      <vt:lpstr>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Viral infections of Reproductive system and Genital area:</dc:title>
  <dc:creator>Dr.Nemr Mansour</dc:creator>
  <cp:lastModifiedBy>Dr.Nemr Mansour</cp:lastModifiedBy>
  <cp:revision>37</cp:revision>
  <dcterms:created xsi:type="dcterms:W3CDTF">2015-05-11T17:46:04Z</dcterms:created>
  <dcterms:modified xsi:type="dcterms:W3CDTF">2015-05-12T07:27:06Z</dcterms:modified>
</cp:coreProperties>
</file>